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14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355" r:id="rId30"/>
    <p:sldId id="282" r:id="rId31"/>
    <p:sldId id="283" r:id="rId32"/>
    <p:sldId id="284" r:id="rId33"/>
    <p:sldId id="285" r:id="rId34"/>
    <p:sldId id="286"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3" r:id="rId79"/>
    <p:sldId id="331" r:id="rId80"/>
    <p:sldId id="332"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6" r:id="rId103"/>
    <p:sldId id="357" r:id="rId104"/>
    <p:sldId id="359" r:id="rId105"/>
    <p:sldId id="358"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7" r:id="rId123"/>
    <p:sldId id="378" r:id="rId124"/>
    <p:sldId id="379" r:id="rId125"/>
    <p:sldId id="380" r:id="rId126"/>
    <p:sldId id="381" r:id="rId127"/>
    <p:sldId id="382" r:id="rId128"/>
    <p:sldId id="383" r:id="rId129"/>
    <p:sldId id="384" r:id="rId130"/>
    <p:sldId id="385" r:id="rId131"/>
    <p:sldId id="386" r:id="rId132"/>
    <p:sldId id="387" r:id="rId133"/>
    <p:sldId id="389" r:id="rId134"/>
    <p:sldId id="388" r:id="rId135"/>
    <p:sldId id="390" r:id="rId136"/>
    <p:sldId id="391" r:id="rId137"/>
    <p:sldId id="392" r:id="rId138"/>
    <p:sldId id="393" r:id="rId139"/>
    <p:sldId id="394" r:id="rId1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26" autoAdjust="0"/>
    <p:restoredTop sz="94660"/>
  </p:normalViewPr>
  <p:slideViewPr>
    <p:cSldViewPr snapToGrid="0">
      <p:cViewPr>
        <p:scale>
          <a:sx n="88" d="100"/>
          <a:sy n="88" d="100"/>
        </p:scale>
        <p:origin x="6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orrow" userId="0b374ffc67ad6c1b" providerId="LiveId" clId="{872DB200-1796-455D-A70D-07E45E00C443}"/>
    <pc:docChg chg="delSld modSld sldOrd">
      <pc:chgData name="rich morrow" userId="0b374ffc67ad6c1b" providerId="LiveId" clId="{872DB200-1796-455D-A70D-07E45E00C443}" dt="2022-10-03T21:10:17.473" v="22"/>
      <pc:docMkLst>
        <pc:docMk/>
      </pc:docMkLst>
      <pc:sldChg chg="modSp mod">
        <pc:chgData name="rich morrow" userId="0b374ffc67ad6c1b" providerId="LiveId" clId="{872DB200-1796-455D-A70D-07E45E00C443}" dt="2022-10-03T16:47:29.403" v="1" actId="20577"/>
        <pc:sldMkLst>
          <pc:docMk/>
          <pc:sldMk cId="0" sldId="258"/>
        </pc:sldMkLst>
        <pc:spChg chg="mod">
          <ac:chgData name="rich morrow" userId="0b374ffc67ad6c1b" providerId="LiveId" clId="{872DB200-1796-455D-A70D-07E45E00C443}" dt="2022-10-03T16:47:29.403" v="1" actId="20577"/>
          <ac:spMkLst>
            <pc:docMk/>
            <pc:sldMk cId="0" sldId="258"/>
            <ac:spMk id="184" creationId="{00000000-0000-0000-0000-000000000000}"/>
          </ac:spMkLst>
        </pc:spChg>
      </pc:sldChg>
      <pc:sldChg chg="ord">
        <pc:chgData name="rich morrow" userId="0b374ffc67ad6c1b" providerId="LiveId" clId="{872DB200-1796-455D-A70D-07E45E00C443}" dt="2022-10-03T18:00:08.262" v="7"/>
        <pc:sldMkLst>
          <pc:docMk/>
          <pc:sldMk cId="0" sldId="262"/>
        </pc:sldMkLst>
      </pc:sldChg>
      <pc:sldChg chg="ord">
        <pc:chgData name="rich morrow" userId="0b374ffc67ad6c1b" providerId="LiveId" clId="{872DB200-1796-455D-A70D-07E45E00C443}" dt="2022-10-03T21:10:17.473" v="22"/>
        <pc:sldMkLst>
          <pc:docMk/>
          <pc:sldMk cId="0" sldId="270"/>
        </pc:sldMkLst>
      </pc:sldChg>
      <pc:sldChg chg="modSp mod">
        <pc:chgData name="rich morrow" userId="0b374ffc67ad6c1b" providerId="LiveId" clId="{872DB200-1796-455D-A70D-07E45E00C443}" dt="2022-10-03T16:48:57.758" v="3" actId="20577"/>
        <pc:sldMkLst>
          <pc:docMk/>
          <pc:sldMk cId="0" sldId="271"/>
        </pc:sldMkLst>
        <pc:spChg chg="mod">
          <ac:chgData name="rich morrow" userId="0b374ffc67ad6c1b" providerId="LiveId" clId="{872DB200-1796-455D-A70D-07E45E00C443}" dt="2022-10-03T16:48:57.758" v="3" actId="20577"/>
          <ac:spMkLst>
            <pc:docMk/>
            <pc:sldMk cId="0" sldId="271"/>
            <ac:spMk id="274" creationId="{00000000-0000-0000-0000-000000000000}"/>
          </ac:spMkLst>
        </pc:spChg>
      </pc:sldChg>
      <pc:sldChg chg="del">
        <pc:chgData name="rich morrow" userId="0b374ffc67ad6c1b" providerId="LiveId" clId="{872DB200-1796-455D-A70D-07E45E00C443}" dt="2022-10-03T19:16:26.508" v="10" actId="47"/>
        <pc:sldMkLst>
          <pc:docMk/>
          <pc:sldMk cId="0" sldId="281"/>
        </pc:sldMkLst>
      </pc:sldChg>
      <pc:sldChg chg="del">
        <pc:chgData name="rich morrow" userId="0b374ffc67ad6c1b" providerId="LiveId" clId="{872DB200-1796-455D-A70D-07E45E00C443}" dt="2022-10-03T21:08:51.652" v="18" actId="2696"/>
        <pc:sldMkLst>
          <pc:docMk/>
          <pc:sldMk cId="0" sldId="287"/>
        </pc:sldMkLst>
      </pc:sldChg>
      <pc:sldChg chg="ord">
        <pc:chgData name="rich morrow" userId="0b374ffc67ad6c1b" providerId="LiveId" clId="{872DB200-1796-455D-A70D-07E45E00C443}" dt="2022-10-03T21:06:39.672" v="12"/>
        <pc:sldMkLst>
          <pc:docMk/>
          <pc:sldMk cId="0" sldId="333"/>
        </pc:sldMkLst>
      </pc:sldChg>
      <pc:sldChg chg="ord">
        <pc:chgData name="rich morrow" userId="0b374ffc67ad6c1b" providerId="LiveId" clId="{872DB200-1796-455D-A70D-07E45E00C443}" dt="2022-10-03T21:07:21.626" v="14"/>
        <pc:sldMkLst>
          <pc:docMk/>
          <pc:sldMk cId="0" sldId="355"/>
        </pc:sldMkLst>
      </pc:sldChg>
      <pc:sldChg chg="ord">
        <pc:chgData name="rich morrow" userId="0b374ffc67ad6c1b" providerId="LiveId" clId="{872DB200-1796-455D-A70D-07E45E00C443}" dt="2022-10-03T21:07:53.978" v="16"/>
        <pc:sldMkLst>
          <pc:docMk/>
          <pc:sldMk cId="0" sldId="359"/>
        </pc:sldMkLst>
      </pc:sldChg>
      <pc:sldChg chg="del">
        <pc:chgData name="rich morrow" userId="0b374ffc67ad6c1b" providerId="LiveId" clId="{872DB200-1796-455D-A70D-07E45E00C443}" dt="2022-10-03T21:08:19.579" v="17" actId="2696"/>
        <pc:sldMkLst>
          <pc:docMk/>
          <pc:sldMk cId="0" sldId="376"/>
        </pc:sldMkLst>
      </pc:sldChg>
      <pc:sldChg chg="ord">
        <pc:chgData name="rich morrow" userId="0b374ffc67ad6c1b" providerId="LiveId" clId="{872DB200-1796-455D-A70D-07E45E00C443}" dt="2022-10-03T21:09:54.154" v="20"/>
        <pc:sldMkLst>
          <pc:docMk/>
          <pc:sldMk cId="0" sldId="3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0"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171"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172"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 </a:t>
            </a:r>
          </a:p>
        </p:txBody>
      </p:sp>
      <p:sp>
        <p:nvSpPr>
          <p:cNvPr id="173"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 </a:t>
            </a:r>
          </a:p>
        </p:txBody>
      </p:sp>
      <p:sp>
        <p:nvSpPr>
          <p:cNvPr id="174"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 </a:t>
            </a:r>
          </a:p>
        </p:txBody>
      </p:sp>
      <p:sp>
        <p:nvSpPr>
          <p:cNvPr id="175"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EF4CED7F-CA2D-4D22-A376-49EF2E4272E5}"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html" TargetMode="External"/><Relationship Id="rId2" Type="http://schemas.openxmlformats.org/officeDocument/2006/relationships/slide" Target="../slides/slide111.xml"/><Relationship Id="rId1" Type="http://schemas.openxmlformats.org/officeDocument/2006/relationships/notesMaster" Target="../notesMasters/notesMaster1.xml"/><Relationship Id="rId4" Type="http://schemas.openxmlformats.org/officeDocument/2006/relationships/hyperlink" Target="https://docs.aws.amazon.com/securityhub/latest/userguide/securityhub-standards-results.html#securityhub-standards-results-severity"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html" TargetMode="External"/><Relationship Id="rId2" Type="http://schemas.openxmlformats.org/officeDocument/2006/relationships/slide" Target="../slides/slide112.xml"/><Relationship Id="rId1" Type="http://schemas.openxmlformats.org/officeDocument/2006/relationships/notesMaster" Target="../notesMasters/notesMaster1.xml"/><Relationship Id="rId4" Type="http://schemas.openxmlformats.org/officeDocument/2006/relationships/hyperlink" Target="https://docs.aws.amazon.com/securityhub/latest/userguide/securityhub-standards-results.html#securityhub-standards-results-severity"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 name="PlaceHolder 1"/>
          <p:cNvSpPr>
            <a:spLocks noGrp="1" noRot="1" noChangeAspect="1"/>
          </p:cNvSpPr>
          <p:nvPr>
            <p:ph type="sldImg"/>
          </p:nvPr>
        </p:nvSpPr>
        <p:spPr>
          <a:xfrm>
            <a:off x="381000" y="685800"/>
            <a:ext cx="6096000" cy="3429000"/>
          </a:xfrm>
          <a:prstGeom prst="rect">
            <a:avLst/>
          </a:prstGeom>
        </p:spPr>
      </p:sp>
      <p:sp>
        <p:nvSpPr>
          <p:cNvPr id="1035"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103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7A94521-7EE4-488E-8073-97E1C8C48CDA}" type="slidenum">
              <a:rPr lang="en-US" sz="1200" b="0" strike="noStrike" spc="-1">
                <a:solidFill>
                  <a:srgbClr val="000000"/>
                </a:solidFill>
                <a:latin typeface="Arial"/>
                <a:ea typeface="+mn-ea"/>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 name="PlaceHolder 1"/>
          <p:cNvSpPr>
            <a:spLocks noGrp="1" noRot="1" noChangeAspect="1"/>
          </p:cNvSpPr>
          <p:nvPr>
            <p:ph type="sldImg"/>
          </p:nvPr>
        </p:nvSpPr>
        <p:spPr>
          <a:xfrm>
            <a:off x="685800" y="1143000"/>
            <a:ext cx="5486400" cy="3086100"/>
          </a:xfrm>
          <a:prstGeom prst="rect">
            <a:avLst/>
          </a:prstGeom>
        </p:spPr>
      </p:sp>
      <p:sp>
        <p:nvSpPr>
          <p:cNvPr id="106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https://aws.amazon.com/inspector/?nc=sn&amp;loc=0</a:t>
            </a:r>
          </a:p>
        </p:txBody>
      </p:sp>
      <p:sp>
        <p:nvSpPr>
          <p:cNvPr id="106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6DD1F8D-B17D-40A5-9923-E7FDD2C1C9CB}" type="slidenum">
              <a:rPr lang="en-US" sz="1200" b="0" strike="noStrike" spc="-1">
                <a:latin typeface="Times New Roman"/>
              </a:rPr>
              <a:t>65</a:t>
            </a:fld>
            <a:endParaRPr lang="en-US" sz="12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PlaceHolder 1"/>
          <p:cNvSpPr>
            <a:spLocks noGrp="1" noRot="1" noChangeAspect="1"/>
          </p:cNvSpPr>
          <p:nvPr>
            <p:ph type="sldImg"/>
          </p:nvPr>
        </p:nvSpPr>
        <p:spPr>
          <a:xfrm>
            <a:off x="685800" y="1143000"/>
            <a:ext cx="5486400" cy="3086100"/>
          </a:xfrm>
          <a:prstGeom prst="rect">
            <a:avLst/>
          </a:prstGeom>
        </p:spPr>
      </p:sp>
      <p:sp>
        <p:nvSpPr>
          <p:cNvPr id="1068"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106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ED0D52B-ADF4-42B8-AAE4-701D471BE339}" type="slidenum">
              <a:rPr lang="en-US" sz="1200" b="0" strike="noStrike" spc="-1">
                <a:latin typeface="Times New Roman"/>
              </a:rPr>
              <a:t>68</a:t>
            </a:fld>
            <a:endParaRPr lang="en-US" sz="12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0" name="PlaceHolder 1"/>
          <p:cNvSpPr>
            <a:spLocks noGrp="1" noRot="1" noChangeAspect="1"/>
          </p:cNvSpPr>
          <p:nvPr>
            <p:ph type="sldImg"/>
          </p:nvPr>
        </p:nvSpPr>
        <p:spPr>
          <a:xfrm>
            <a:off x="685800" y="1143000"/>
            <a:ext cx="5486400" cy="3086100"/>
          </a:xfrm>
          <a:prstGeom prst="rect">
            <a:avLst/>
          </a:prstGeom>
        </p:spPr>
      </p:sp>
      <p:sp>
        <p:nvSpPr>
          <p:cNvPr id="107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AWS “Intro to Amazon EventBridge” https://www.youtube.com/watch?v=TXh5oU_yo9M</a:t>
            </a:r>
          </a:p>
        </p:txBody>
      </p:sp>
      <p:sp>
        <p:nvSpPr>
          <p:cNvPr id="107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7493B79-D521-48E4-A7C4-0B7E1A32CCEC}" type="slidenum">
              <a:rPr lang="en-US" sz="1200" b="0" strike="noStrike" spc="-1">
                <a:latin typeface="Times New Roman"/>
              </a:rPr>
              <a:t>69</a:t>
            </a:fld>
            <a:endParaRPr lang="en-US" sz="12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PlaceHolder 1"/>
          <p:cNvSpPr>
            <a:spLocks noGrp="1" noRot="1" noChangeAspect="1"/>
          </p:cNvSpPr>
          <p:nvPr>
            <p:ph type="sldImg"/>
          </p:nvPr>
        </p:nvSpPr>
        <p:spPr>
          <a:xfrm>
            <a:off x="685800" y="1143000"/>
            <a:ext cx="5486400" cy="3086100"/>
          </a:xfrm>
          <a:prstGeom prst="rect">
            <a:avLst/>
          </a:prstGeom>
        </p:spPr>
      </p:sp>
      <p:sp>
        <p:nvSpPr>
          <p:cNvPr id="107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AWS “Intro to Amazon EventBridge” https://www.youtube.com/watch?v=TXh5oU_yo9M</a:t>
            </a:r>
          </a:p>
        </p:txBody>
      </p:sp>
      <p:sp>
        <p:nvSpPr>
          <p:cNvPr id="107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B108281-2EC5-4074-AB04-4D07AA5D4AC4}" type="slidenum">
              <a:rPr lang="en-US" sz="1200" b="0" strike="noStrike" spc="-1">
                <a:latin typeface="Times New Roman"/>
              </a:rPr>
              <a:t>70</a:t>
            </a:fld>
            <a:endParaRPr lang="en-US" sz="12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PlaceHolder 1"/>
          <p:cNvSpPr>
            <a:spLocks noGrp="1" noRot="1" noChangeAspect="1"/>
          </p:cNvSpPr>
          <p:nvPr>
            <p:ph type="sldImg"/>
          </p:nvPr>
        </p:nvSpPr>
        <p:spPr>
          <a:xfrm>
            <a:off x="685800" y="1143000"/>
            <a:ext cx="5486400" cy="3086100"/>
          </a:xfrm>
          <a:prstGeom prst="rect">
            <a:avLst/>
          </a:prstGeom>
        </p:spPr>
      </p:sp>
      <p:sp>
        <p:nvSpPr>
          <p:cNvPr id="107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CloudWatch dashboard creation tutorial: https://aws.amazon.com/blogs/aws/new-api-cloudformation-support-for-amazon-cloudwatch-dashboards/</a:t>
            </a:r>
          </a:p>
        </p:txBody>
      </p:sp>
      <p:sp>
        <p:nvSpPr>
          <p:cNvPr id="107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55FC055-F003-43D0-B4DF-41D6378E2612}" type="slidenum">
              <a:rPr lang="en-US" sz="1200" b="0" strike="noStrike" spc="-1">
                <a:latin typeface="Times New Roman"/>
              </a:rPr>
              <a:t>71</a:t>
            </a:fld>
            <a:endParaRPr lang="en-US" sz="1200" b="0" strike="noStrike" spc="-1">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PlaceHolder 1"/>
          <p:cNvSpPr>
            <a:spLocks noGrp="1" noRot="1" noChangeAspect="1"/>
          </p:cNvSpPr>
          <p:nvPr>
            <p:ph type="sldImg"/>
          </p:nvPr>
        </p:nvSpPr>
        <p:spPr>
          <a:xfrm>
            <a:off x="685800" y="1143000"/>
            <a:ext cx="5486400" cy="3086100"/>
          </a:xfrm>
          <a:prstGeom prst="rect">
            <a:avLst/>
          </a:prstGeom>
        </p:spPr>
      </p:sp>
      <p:sp>
        <p:nvSpPr>
          <p:cNvPr id="1080"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https://www.clipartmax.com/</a:t>
            </a:r>
          </a:p>
        </p:txBody>
      </p:sp>
      <p:sp>
        <p:nvSpPr>
          <p:cNvPr id="108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149036C-578F-4B28-80BB-6DE7B81C5D06}" type="slidenum">
              <a:rPr lang="en-US" sz="1200" b="0" strike="noStrike" spc="-1">
                <a:latin typeface="Times New Roman"/>
              </a:rPr>
              <a:t>77</a:t>
            </a:fld>
            <a:endParaRPr lang="en-US" sz="1200" b="0" strike="noStrike" spc="-1">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PlaceHolder 1"/>
          <p:cNvSpPr>
            <a:spLocks noGrp="1" noRot="1" noChangeAspect="1"/>
          </p:cNvSpPr>
          <p:nvPr>
            <p:ph type="sldImg"/>
          </p:nvPr>
        </p:nvSpPr>
        <p:spPr>
          <a:xfrm>
            <a:off x="685800" y="1143000"/>
            <a:ext cx="5486400" cy="3086100"/>
          </a:xfrm>
          <a:prstGeom prst="rect">
            <a:avLst/>
          </a:prstGeom>
        </p:spPr>
      </p:sp>
      <p:sp>
        <p:nvSpPr>
          <p:cNvPr id="108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For details on KMS features, check https://aws.amazon.com/kms/features/</a:t>
            </a:r>
          </a:p>
        </p:txBody>
      </p:sp>
      <p:sp>
        <p:nvSpPr>
          <p:cNvPr id="108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A278DEA-548E-4EF5-B1DF-AE93621DE624}" type="slidenum">
              <a:rPr lang="en-US" sz="1200" b="0" strike="noStrike" spc="-1">
                <a:latin typeface="Times New Roman"/>
              </a:rPr>
              <a:t>87</a:t>
            </a:fld>
            <a:endParaRPr lang="en-US" sz="1200" b="0" strike="noStrike" spc="-1">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PlaceHolder 1"/>
          <p:cNvSpPr>
            <a:spLocks noGrp="1" noRot="1" noChangeAspect="1"/>
          </p:cNvSpPr>
          <p:nvPr>
            <p:ph type="sldImg"/>
          </p:nvPr>
        </p:nvSpPr>
        <p:spPr>
          <a:xfrm>
            <a:off x="685800" y="1143000"/>
            <a:ext cx="5486400" cy="3086100"/>
          </a:xfrm>
          <a:prstGeom prst="rect">
            <a:avLst/>
          </a:prstGeom>
        </p:spPr>
      </p:sp>
      <p:sp>
        <p:nvSpPr>
          <p:cNvPr id="108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8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5ACA521-E385-4394-B027-06B312AF2197}" type="slidenum">
              <a:rPr lang="en-US" sz="1200" b="0" strike="noStrike" spc="-1">
                <a:latin typeface="Times New Roman"/>
              </a:rPr>
              <a:t>89</a:t>
            </a:fld>
            <a:endParaRPr lang="en-US" sz="1200" b="0" strike="noStrike" spc="-1">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 name="PlaceHolder 1"/>
          <p:cNvSpPr>
            <a:spLocks noGrp="1" noRot="1" noChangeAspect="1"/>
          </p:cNvSpPr>
          <p:nvPr>
            <p:ph type="sldImg"/>
          </p:nvPr>
        </p:nvSpPr>
        <p:spPr>
          <a:xfrm>
            <a:off x="685800" y="1143000"/>
            <a:ext cx="5486400" cy="3086100"/>
          </a:xfrm>
          <a:prstGeom prst="rect">
            <a:avLst/>
          </a:prstGeom>
        </p:spPr>
      </p:sp>
      <p:sp>
        <p:nvSpPr>
          <p:cNvPr id="108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9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552ED8B-4659-49A4-8A19-4633F185FBA1}" type="slidenum">
              <a:rPr lang="en-US" sz="1200" b="0" strike="noStrike" spc="-1">
                <a:latin typeface="Times New Roman"/>
              </a:rPr>
              <a:t>90</a:t>
            </a:fld>
            <a:endParaRPr lang="en-US" sz="1200" b="0" strike="noStrike" spc="-1">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 name="PlaceHolder 1"/>
          <p:cNvSpPr>
            <a:spLocks noGrp="1" noRot="1" noChangeAspect="1"/>
          </p:cNvSpPr>
          <p:nvPr>
            <p:ph type="sldImg"/>
          </p:nvPr>
        </p:nvSpPr>
        <p:spPr>
          <a:xfrm>
            <a:off x="685800" y="1143000"/>
            <a:ext cx="5486400" cy="3086100"/>
          </a:xfrm>
          <a:prstGeom prst="rect">
            <a:avLst/>
          </a:prstGeom>
        </p:spPr>
      </p:sp>
      <p:sp>
        <p:nvSpPr>
          <p:cNvPr id="109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9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2F2C0F0-13DA-4B08-B9C6-B9152740D2C3}" type="slidenum">
              <a:rPr lang="en-US" sz="1200" b="0" strike="noStrike" spc="-1">
                <a:latin typeface="Times New Roman"/>
              </a:rPr>
              <a:t>91</a:t>
            </a:fld>
            <a:endParaRPr lang="en-US" sz="12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PlaceHolder 1"/>
          <p:cNvSpPr>
            <a:spLocks noGrp="1" noRot="1" noChangeAspect="1"/>
          </p:cNvSpPr>
          <p:nvPr>
            <p:ph type="sldImg"/>
          </p:nvPr>
        </p:nvSpPr>
        <p:spPr>
          <a:xfrm>
            <a:off x="685800" y="1143000"/>
            <a:ext cx="5486400" cy="3086100"/>
          </a:xfrm>
          <a:prstGeom prst="rect">
            <a:avLst/>
          </a:prstGeom>
        </p:spPr>
      </p:sp>
      <p:sp>
        <p:nvSpPr>
          <p:cNvPr id="103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NOTE: AWS frequently changes limits around things like execution time &amp; memory consumption. For the full list of current limits for AWS Lambda, check https://docs.aws.amazon.com/lambda/latest/dg/gettingstarted-limits.html</a:t>
            </a:r>
          </a:p>
        </p:txBody>
      </p:sp>
      <p:sp>
        <p:nvSpPr>
          <p:cNvPr id="103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8E04644-ABF7-4B06-A39C-B6B1BF303C7D}" type="slidenum">
              <a:rPr lang="en-US" sz="1200" b="0" strike="noStrike" spc="-1">
                <a:latin typeface="Times New Roman"/>
              </a:rPr>
              <a:t>12</a:t>
            </a:fld>
            <a:endParaRPr lang="en-US" sz="12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 name="PlaceHolder 1"/>
          <p:cNvSpPr>
            <a:spLocks noGrp="1" noRot="1" noChangeAspect="1"/>
          </p:cNvSpPr>
          <p:nvPr>
            <p:ph type="sldImg"/>
          </p:nvPr>
        </p:nvSpPr>
        <p:spPr>
          <a:xfrm>
            <a:off x="685800" y="1143000"/>
            <a:ext cx="5486400" cy="3086100"/>
          </a:xfrm>
          <a:prstGeom prst="rect">
            <a:avLst/>
          </a:prstGeom>
        </p:spPr>
      </p:sp>
      <p:sp>
        <p:nvSpPr>
          <p:cNvPr id="1095"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9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21C0EF5-450A-421F-A903-9E36824B6315}" type="slidenum">
              <a:rPr lang="en-US" sz="1200" b="0" strike="noStrike" spc="-1">
                <a:latin typeface="Times New Roman"/>
              </a:rPr>
              <a:t>92</a:t>
            </a:fld>
            <a:endParaRPr lang="en-US" sz="1200" b="0" strike="noStrike" spc="-1">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PlaceHolder 1"/>
          <p:cNvSpPr>
            <a:spLocks noGrp="1" noRot="1" noChangeAspect="1"/>
          </p:cNvSpPr>
          <p:nvPr>
            <p:ph type="sldImg"/>
          </p:nvPr>
        </p:nvSpPr>
        <p:spPr>
          <a:xfrm>
            <a:off x="685800" y="1143000"/>
            <a:ext cx="5486400" cy="3086100"/>
          </a:xfrm>
          <a:prstGeom prst="rect">
            <a:avLst/>
          </a:prstGeom>
        </p:spPr>
      </p:sp>
      <p:sp>
        <p:nvSpPr>
          <p:cNvPr id="1098"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09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D96BD14-A132-4151-BF00-44D44CC73FF8}" type="slidenum">
              <a:rPr lang="en-US" sz="1200" b="0" strike="noStrike" spc="-1">
                <a:latin typeface="Times New Roman"/>
              </a:rPr>
              <a:t>93</a:t>
            </a:fld>
            <a:endParaRPr lang="en-US" sz="1200" b="0" strike="noStrike" spc="-1">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0" name="PlaceHolder 1"/>
          <p:cNvSpPr>
            <a:spLocks noGrp="1" noRot="1" noChangeAspect="1"/>
          </p:cNvSpPr>
          <p:nvPr>
            <p:ph type="sldImg"/>
          </p:nvPr>
        </p:nvSpPr>
        <p:spPr>
          <a:xfrm>
            <a:off x="685800" y="1143000"/>
            <a:ext cx="5486400" cy="3086100"/>
          </a:xfrm>
          <a:prstGeom prst="rect">
            <a:avLst/>
          </a:prstGeom>
        </p:spPr>
      </p:sp>
      <p:sp>
        <p:nvSpPr>
          <p:cNvPr id="110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attribution: https://www.vecteezy.com/vector-art/581808-lock-icon-vector-illustration</a:t>
            </a:r>
          </a:p>
        </p:txBody>
      </p:sp>
      <p:sp>
        <p:nvSpPr>
          <p:cNvPr id="110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3C18153-C455-4208-A6C6-F333D6BEB679}" type="slidenum">
              <a:rPr lang="en-US" sz="1200" b="0" strike="noStrike" spc="-1">
                <a:latin typeface="Times New Roman"/>
              </a:rPr>
              <a:t>94</a:t>
            </a:fld>
            <a:endParaRPr lang="en-US" sz="1200" b="0" strike="noStrike" spc="-1">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PlaceHolder 1"/>
          <p:cNvSpPr>
            <a:spLocks noGrp="1" noRot="1" noChangeAspect="1"/>
          </p:cNvSpPr>
          <p:nvPr>
            <p:ph type="sldImg"/>
          </p:nvPr>
        </p:nvSpPr>
        <p:spPr>
          <a:xfrm>
            <a:off x="685800" y="1143000"/>
            <a:ext cx="5486400" cy="3086100"/>
          </a:xfrm>
          <a:prstGeom prst="rect">
            <a:avLst/>
          </a:prstGeom>
        </p:spPr>
      </p:sp>
      <p:sp>
        <p:nvSpPr>
          <p:cNvPr id="110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https://aws.amazon.com/inspector/?nc=sn&amp;loc=0</a:t>
            </a:r>
          </a:p>
        </p:txBody>
      </p:sp>
      <p:sp>
        <p:nvSpPr>
          <p:cNvPr id="110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BB2B288-915A-4F7B-9773-E484A6BB0A1D}" type="slidenum">
              <a:rPr lang="en-US" sz="1200" b="0" strike="noStrike" spc="-1">
                <a:latin typeface="Times New Roman"/>
              </a:rPr>
              <a:t>110</a:t>
            </a:fld>
            <a:endParaRPr lang="en-US" sz="1200" b="0" strike="noStrike" spc="-1">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 name="PlaceHolder 1"/>
          <p:cNvSpPr>
            <a:spLocks noGrp="1" noRot="1" noChangeAspect="1"/>
          </p:cNvSpPr>
          <p:nvPr>
            <p:ph type="sldImg"/>
          </p:nvPr>
        </p:nvSpPr>
        <p:spPr>
          <a:xfrm>
            <a:off x="685800" y="1143000"/>
            <a:ext cx="5486400" cy="3086100"/>
          </a:xfrm>
          <a:prstGeom prst="rect">
            <a:avLst/>
          </a:prstGeom>
        </p:spPr>
      </p:sp>
      <p:sp>
        <p:nvSpPr>
          <p:cNvPr id="1107"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solidFill>
                  <a:srgbClr val="232F3E"/>
                </a:solidFill>
                <a:latin typeface="AmazonEmberBold"/>
              </a:rPr>
              <a:t>Automated, continuous security best practice checks:</a:t>
            </a:r>
            <a:endParaRPr lang="en-US" sz="2000" b="0" strike="noStrike" spc="-1">
              <a:latin typeface="Arial"/>
            </a:endParaRPr>
          </a:p>
          <a:p>
            <a:pPr>
              <a:lnSpc>
                <a:spcPct val="100000"/>
              </a:lnSpc>
            </a:pPr>
            <a:r>
              <a:rPr lang="en-US" sz="2000" b="0" strike="noStrike" spc="-1">
                <a:solidFill>
                  <a:srgbClr val="232F3E"/>
                </a:solidFill>
                <a:latin typeface="AmazonEmberBold"/>
              </a:rPr>
              <a:t>“</a:t>
            </a:r>
            <a:r>
              <a:rPr lang="en-US" sz="2000" b="0" strike="noStrike" spc="-1">
                <a:solidFill>
                  <a:srgbClr val="333333"/>
                </a:solidFill>
                <a:latin typeface="AmazonEmber"/>
              </a:rPr>
              <a:t>Security Hub provides you with a set of automated security controls called the </a:t>
            </a:r>
            <a:r>
              <a:rPr lang="en-US" sz="2000" b="0" strike="noStrike" spc="-1">
                <a:solidFill>
                  <a:srgbClr val="000000"/>
                </a:solidFill>
                <a:latin typeface="AmazonEmber"/>
                <a:hlinkClick r:id="rId3"/>
              </a:rPr>
              <a:t>AWS Foundational Security Best Practices standard</a:t>
            </a:r>
            <a:r>
              <a:rPr lang="en-US" sz="2000" b="0" strike="noStrike" spc="-1">
                <a:solidFill>
                  <a:srgbClr val="333333"/>
                </a:solidFill>
                <a:latin typeface="AmazonEmber"/>
              </a:rPr>
              <a:t>. This is a highly curated set of security best practices vetted by our AWS security experts that either run continuously whenever there are changes to the associated resources or on a set periodic schedule. Each control has a specific </a:t>
            </a:r>
            <a:r>
              <a:rPr lang="en-US" sz="2000" b="0" strike="noStrike" spc="-1">
                <a:solidFill>
                  <a:srgbClr val="000000"/>
                </a:solidFill>
                <a:latin typeface="AmazonEmber"/>
                <a:hlinkClick r:id="rId4"/>
              </a:rPr>
              <a:t>severity score</a:t>
            </a:r>
            <a:r>
              <a:rPr lang="en-US" sz="2000" b="0" strike="noStrike" spc="-1">
                <a:solidFill>
                  <a:srgbClr val="333333"/>
                </a:solidFill>
                <a:latin typeface="AmazonEmber"/>
              </a:rPr>
              <a:t> to help you prioritize your remediation efforts. We recommend that this standard is enabled across all accounts and regions, and we are continuously updating it with new controls and additional service coverage.”</a:t>
            </a:r>
            <a:endParaRPr lang="en-US" sz="2000" b="0" strike="noStrike" spc="-1">
              <a:latin typeface="Arial"/>
            </a:endParaRPr>
          </a:p>
        </p:txBody>
      </p:sp>
      <p:sp>
        <p:nvSpPr>
          <p:cNvPr id="110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6E89254-809F-4397-9610-07C553421D5E}" type="slidenum">
              <a:rPr lang="en-US" sz="1200" b="0" strike="noStrike" spc="-1">
                <a:latin typeface="Times New Roman"/>
              </a:rPr>
              <a:t>111</a:t>
            </a:fld>
            <a:endParaRPr lang="en-US" sz="1200" b="0" strike="noStrike" spc="-1">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9" name="PlaceHolder 1"/>
          <p:cNvSpPr>
            <a:spLocks noGrp="1" noRot="1" noChangeAspect="1"/>
          </p:cNvSpPr>
          <p:nvPr>
            <p:ph type="sldImg"/>
          </p:nvPr>
        </p:nvSpPr>
        <p:spPr>
          <a:xfrm>
            <a:off x="685800" y="1143000"/>
            <a:ext cx="5486400" cy="3086100"/>
          </a:xfrm>
          <a:prstGeom prst="rect">
            <a:avLst/>
          </a:prstGeom>
        </p:spPr>
      </p:sp>
      <p:sp>
        <p:nvSpPr>
          <p:cNvPr id="111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pPr>
            <a:r>
              <a:rPr lang="en-US" sz="2000" b="0" strike="noStrike" spc="-1">
                <a:solidFill>
                  <a:srgbClr val="232F3E"/>
                </a:solidFill>
                <a:latin typeface="AmazonEmberBold"/>
              </a:rPr>
              <a:t>Automated, continuous security best practice checks:</a:t>
            </a:r>
            <a:endParaRPr lang="en-US" sz="2000" b="0" strike="noStrike" spc="-1">
              <a:latin typeface="Arial"/>
            </a:endParaRPr>
          </a:p>
          <a:p>
            <a:pPr>
              <a:lnSpc>
                <a:spcPct val="100000"/>
              </a:lnSpc>
            </a:pPr>
            <a:r>
              <a:rPr lang="en-US" sz="2000" b="0" strike="noStrike" spc="-1">
                <a:solidFill>
                  <a:srgbClr val="232F3E"/>
                </a:solidFill>
                <a:latin typeface="AmazonEmberBold"/>
              </a:rPr>
              <a:t>“</a:t>
            </a:r>
            <a:r>
              <a:rPr lang="en-US" sz="2000" b="0" strike="noStrike" spc="-1">
                <a:solidFill>
                  <a:srgbClr val="333333"/>
                </a:solidFill>
                <a:latin typeface="AmazonEmber"/>
              </a:rPr>
              <a:t>Security Hub provides you with a set of automated security controls called the </a:t>
            </a:r>
            <a:r>
              <a:rPr lang="en-US" sz="2000" b="0" strike="noStrike" spc="-1">
                <a:solidFill>
                  <a:srgbClr val="000000"/>
                </a:solidFill>
                <a:latin typeface="AmazonEmber"/>
                <a:hlinkClick r:id="rId3"/>
              </a:rPr>
              <a:t>AWS Foundational Security Best Practices standard</a:t>
            </a:r>
            <a:r>
              <a:rPr lang="en-US" sz="2000" b="0" strike="noStrike" spc="-1">
                <a:solidFill>
                  <a:srgbClr val="333333"/>
                </a:solidFill>
                <a:latin typeface="AmazonEmber"/>
              </a:rPr>
              <a:t>. This is a highly curated set of security best practices vetted by our AWS security experts that either run continuously whenever there are changes to the associated resources or on a set periodic schedule. Each control has a specific </a:t>
            </a:r>
            <a:r>
              <a:rPr lang="en-US" sz="2000" b="0" strike="noStrike" spc="-1">
                <a:solidFill>
                  <a:srgbClr val="000000"/>
                </a:solidFill>
                <a:latin typeface="AmazonEmber"/>
                <a:hlinkClick r:id="rId4"/>
              </a:rPr>
              <a:t>severity score</a:t>
            </a:r>
            <a:r>
              <a:rPr lang="en-US" sz="2000" b="0" strike="noStrike" spc="-1">
                <a:solidFill>
                  <a:srgbClr val="333333"/>
                </a:solidFill>
                <a:latin typeface="AmazonEmber"/>
              </a:rPr>
              <a:t> to help you prioritize your remediation efforts. We recommend that this standard is enabled across all accounts and regions, and we are continuously updating it with new controls and additional service coverage.”</a:t>
            </a:r>
            <a:endParaRPr lang="en-US" sz="2000" b="0" strike="noStrike" spc="-1">
              <a:latin typeface="Arial"/>
            </a:endParaRPr>
          </a:p>
        </p:txBody>
      </p:sp>
      <p:sp>
        <p:nvSpPr>
          <p:cNvPr id="111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6B9FFD7-74E6-43AB-8191-1B2F9D0E5D53}" type="slidenum">
              <a:rPr lang="en-US" sz="1200" b="0" strike="noStrike" spc="-1">
                <a:latin typeface="Times New Roman"/>
              </a:rPr>
              <a:t>112</a:t>
            </a:fld>
            <a:endParaRPr lang="en-US" sz="1200" b="0" strike="noStrike" spc="-1">
              <a:latin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PlaceHolder 1"/>
          <p:cNvSpPr>
            <a:spLocks noGrp="1" noRot="1" noChangeAspect="1"/>
          </p:cNvSpPr>
          <p:nvPr>
            <p:ph type="sldImg"/>
          </p:nvPr>
        </p:nvSpPr>
        <p:spPr>
          <a:xfrm>
            <a:off x="685800" y="1143000"/>
            <a:ext cx="5486400" cy="3086100"/>
          </a:xfrm>
          <a:prstGeom prst="rect">
            <a:avLst/>
          </a:prstGeom>
        </p:spPr>
      </p:sp>
      <p:sp>
        <p:nvSpPr>
          <p:cNvPr id="111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https://medium.com/at-internet/how-to-combine-testing-and-agile-method-2a990d70108f</a:t>
            </a:r>
          </a:p>
          <a:p>
            <a:pPr marL="216000" indent="-216000">
              <a:lnSpc>
                <a:spcPct val="100000"/>
              </a:lnSpc>
            </a:pPr>
            <a:r>
              <a:rPr lang="en-US" sz="2000" b="0" strike="noStrike" spc="-1">
                <a:latin typeface="Arial"/>
              </a:rPr>
              <a:t>…and if you want to read more from Capers Jones, here’s a link to his catalog on Amazon.com: https://www.amazon.com/Capers-Jones/e/B000APTHHW%3Fref=dbs_a_mng_rwt_scns_share</a:t>
            </a:r>
          </a:p>
        </p:txBody>
      </p:sp>
      <p:sp>
        <p:nvSpPr>
          <p:cNvPr id="111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73CFF5B-C22A-4915-A35E-76D5A6D55F0D}" type="slidenum">
              <a:rPr lang="en-US" sz="1200" b="0" strike="noStrike" spc="-1">
                <a:latin typeface="Times New Roman"/>
              </a:rPr>
              <a:t>119</a:t>
            </a:fld>
            <a:endParaRPr lang="en-US" sz="1200" b="0" strike="noStrike" spc="-1">
              <a:latin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5" name="PlaceHolder 1"/>
          <p:cNvSpPr>
            <a:spLocks noGrp="1" noRot="1" noChangeAspect="1"/>
          </p:cNvSpPr>
          <p:nvPr>
            <p:ph type="sldImg"/>
          </p:nvPr>
        </p:nvSpPr>
        <p:spPr>
          <a:xfrm>
            <a:off x="685800" y="1143000"/>
            <a:ext cx="5486400" cy="3086100"/>
          </a:xfrm>
          <a:prstGeom prst="rect">
            <a:avLst/>
          </a:prstGeom>
        </p:spPr>
      </p:sp>
      <p:sp>
        <p:nvSpPr>
          <p:cNvPr id="111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https://medium.com/swlh/how-to-become-an-devops-engineer-in-2020-80b8740d5a52</a:t>
            </a:r>
          </a:p>
        </p:txBody>
      </p:sp>
      <p:sp>
        <p:nvSpPr>
          <p:cNvPr id="111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9F9A4BD-BB4B-45F9-B4F9-1238F2C52409}" type="slidenum">
              <a:rPr lang="en-US" sz="1200" b="0" strike="noStrike" spc="-1">
                <a:latin typeface="Times New Roman"/>
              </a:rPr>
              <a:t>120</a:t>
            </a:fld>
            <a:endParaRPr lang="en-US" sz="1200" b="0" strike="noStrike" spc="-1">
              <a:latin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 name="PlaceHolder 1"/>
          <p:cNvSpPr>
            <a:spLocks noGrp="1" noRot="1" noChangeAspect="1"/>
          </p:cNvSpPr>
          <p:nvPr>
            <p:ph type="sldImg"/>
          </p:nvPr>
        </p:nvSpPr>
        <p:spPr>
          <a:xfrm>
            <a:off x="685800" y="1143000"/>
            <a:ext cx="5486400" cy="3086100"/>
          </a:xfrm>
          <a:prstGeom prst="rect">
            <a:avLst/>
          </a:prstGeom>
        </p:spPr>
      </p:sp>
      <p:sp>
        <p:nvSpPr>
          <p:cNvPr id="111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https://medium.com/swlh/how-to-become-an-devops-engineer-in-2020-80b8740d5a52</a:t>
            </a:r>
          </a:p>
        </p:txBody>
      </p:sp>
      <p:sp>
        <p:nvSpPr>
          <p:cNvPr id="112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BFD1EE5-5F48-45BD-AE87-071FC8FE0500}" type="slidenum">
              <a:rPr lang="en-US" sz="1200" b="0" strike="noStrike" spc="-1">
                <a:latin typeface="Times New Roman"/>
              </a:rPr>
              <a:t>121</a:t>
            </a:fld>
            <a:endParaRPr lang="en-US" sz="1200" b="0" strike="noStrike" spc="-1">
              <a:latin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1" name="PlaceHolder 1"/>
          <p:cNvSpPr>
            <a:spLocks noGrp="1" noRot="1" noChangeAspect="1"/>
          </p:cNvSpPr>
          <p:nvPr>
            <p:ph type="sldImg"/>
          </p:nvPr>
        </p:nvSpPr>
        <p:spPr>
          <a:xfrm>
            <a:off x="685800" y="1143000"/>
            <a:ext cx="5486400" cy="3086100"/>
          </a:xfrm>
          <a:prstGeom prst="rect">
            <a:avLst/>
          </a:prstGeom>
        </p:spPr>
      </p:sp>
      <p:sp>
        <p:nvSpPr>
          <p:cNvPr id="112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Image credit: https://medium.com/swlh/how-to-become-an-devops-engineer-in-2020-80b8740d5a52</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Some further reading on building a DevSecOps pipeline: https://medium.com/@SW_Integrity/building-your-devsecops-pipeline-5-essential-activities-e5e4ca16344e</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SAST = Static App Security Testing tools https://owasp.org/www-community/Source_Code_Analysis_Tools</a:t>
            </a:r>
          </a:p>
          <a:p>
            <a:pPr marL="216000" indent="-216000">
              <a:lnSpc>
                <a:spcPct val="100000"/>
              </a:lnSpc>
            </a:pPr>
            <a:endParaRPr lang="en-US" sz="2000" b="0" strike="noStrike" spc="-1">
              <a:latin typeface="Arial"/>
            </a:endParaRPr>
          </a:p>
        </p:txBody>
      </p:sp>
      <p:sp>
        <p:nvSpPr>
          <p:cNvPr id="112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77B814D-7A81-4AB3-94B6-141C5F66AA33}" type="slidenum">
              <a:rPr lang="en-US" sz="1200" b="0" strike="noStrike" spc="-1">
                <a:latin typeface="Times New Roman"/>
              </a:rPr>
              <a:t>127</a:t>
            </a:fld>
            <a:endParaRPr lang="en-US" sz="12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PlaceHolder 1"/>
          <p:cNvSpPr>
            <a:spLocks noGrp="1" noRot="1" noChangeAspect="1"/>
          </p:cNvSpPr>
          <p:nvPr>
            <p:ph type="sldImg"/>
          </p:nvPr>
        </p:nvSpPr>
        <p:spPr>
          <a:xfrm>
            <a:off x="685800" y="1143000"/>
            <a:ext cx="5486400" cy="3086100"/>
          </a:xfrm>
          <a:prstGeom prst="rect">
            <a:avLst/>
          </a:prstGeom>
        </p:spPr>
      </p:sp>
      <p:sp>
        <p:nvSpPr>
          <p:cNvPr id="1041"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Python handler examples from AWS Documentation at https://docs.aws.amazon.com/lambda/latest/dg/python-handler.html</a:t>
            </a:r>
          </a:p>
          <a:p>
            <a:pPr marL="216000" indent="-216000">
              <a:lnSpc>
                <a:spcPct val="100000"/>
              </a:lnSpc>
            </a:pPr>
            <a:r>
              <a:rPr lang="en-US" sz="2000" b="0" strike="noStrike" spc="-1">
                <a:latin typeface="Arial"/>
              </a:rPr>
              <a:t>Context examples from AWS Documentation at https://docs.aws.amazon.com/lambda/latest/dg/python-context.html</a:t>
            </a:r>
          </a:p>
          <a:p>
            <a:pPr marL="216000" indent="-216000">
              <a:lnSpc>
                <a:spcPct val="100000"/>
              </a:lnSpc>
            </a:pPr>
            <a:endParaRPr lang="en-US" sz="2000" b="0" strike="noStrike" spc="-1">
              <a:latin typeface="Arial"/>
            </a:endParaRPr>
          </a:p>
          <a:p>
            <a:pPr marL="216000" indent="-216000">
              <a:lnSpc>
                <a:spcPct val="100000"/>
              </a:lnSpc>
            </a:pPr>
            <a:r>
              <a:rPr lang="en-US" sz="2000" b="0" strike="noStrike" spc="-1">
                <a:latin typeface="Arial"/>
              </a:rPr>
              <a:t>Details on cold starts: https://dashbird.io/knowledge-base/aws-lambda/cold-starts/</a:t>
            </a:r>
          </a:p>
        </p:txBody>
      </p:sp>
      <p:sp>
        <p:nvSpPr>
          <p:cNvPr id="104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6FE0316-DEA4-42A0-BE3F-B5C6A43E6826}" type="slidenum">
              <a:rPr lang="en-US" sz="1200" b="0" strike="noStrike" spc="-1">
                <a:latin typeface="Times New Roman"/>
              </a:rPr>
              <a:t>14</a:t>
            </a:fld>
            <a:endParaRPr lang="en-US" sz="12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PlaceHolder 1"/>
          <p:cNvSpPr>
            <a:spLocks noGrp="1" noRot="1" noChangeAspect="1"/>
          </p:cNvSpPr>
          <p:nvPr>
            <p:ph type="sldImg"/>
          </p:nvPr>
        </p:nvSpPr>
        <p:spPr>
          <a:xfrm>
            <a:off x="685800" y="1143000"/>
            <a:ext cx="5486400" cy="3086100"/>
          </a:xfrm>
          <a:prstGeom prst="rect">
            <a:avLst/>
          </a:prstGeom>
        </p:spPr>
      </p:sp>
      <p:sp>
        <p:nvSpPr>
          <p:cNvPr id="1044"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Python beginners guide at: https://wiki.python.org/moin/BeginnersGuide/Overview</a:t>
            </a:r>
          </a:p>
          <a:p>
            <a:pPr marL="216000" indent="-216000">
              <a:lnSpc>
                <a:spcPct val="100000"/>
              </a:lnSpc>
            </a:pPr>
            <a:r>
              <a:rPr lang="en-US" sz="2000" b="0" strike="noStrike" spc="-1">
                <a:latin typeface="Arial"/>
              </a:rPr>
              <a:t>PEP 8 Style Guide: https://wiki.python.org/moin/BeginnersGuide/Overview</a:t>
            </a:r>
          </a:p>
        </p:txBody>
      </p:sp>
      <p:sp>
        <p:nvSpPr>
          <p:cNvPr id="104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D4B03C4-C8F0-4FB6-BD36-5840B7388E06}" type="slidenum">
              <a:rPr lang="en-US" sz="1200" b="0" strike="noStrike" spc="-1">
                <a:latin typeface="Times New Roman"/>
              </a:rPr>
              <a:t>18</a:t>
            </a:fld>
            <a:endParaRPr lang="en-US"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PlaceHolder 1"/>
          <p:cNvSpPr>
            <a:spLocks noGrp="1" noRot="1" noChangeAspect="1"/>
          </p:cNvSpPr>
          <p:nvPr>
            <p:ph type="sldImg"/>
          </p:nvPr>
        </p:nvSpPr>
        <p:spPr>
          <a:xfrm>
            <a:off x="685800" y="1143000"/>
            <a:ext cx="5486400" cy="3086100"/>
          </a:xfrm>
          <a:prstGeom prst="rect">
            <a:avLst/>
          </a:prstGeom>
        </p:spPr>
      </p:sp>
      <p:sp>
        <p:nvSpPr>
          <p:cNvPr id="1047"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SCA: Static Code Analysis</a:t>
            </a:r>
          </a:p>
          <a:p>
            <a:pPr marL="216000" indent="-216000">
              <a:lnSpc>
                <a:spcPct val="100000"/>
              </a:lnSpc>
            </a:pPr>
            <a:r>
              <a:rPr lang="en-US" sz="2000" b="0" strike="noStrike" spc="-1">
                <a:latin typeface="Arial"/>
              </a:rPr>
              <a:t>SG: Security Group</a:t>
            </a:r>
          </a:p>
          <a:p>
            <a:pPr marL="216000" indent="-216000">
              <a:lnSpc>
                <a:spcPct val="100000"/>
              </a:lnSpc>
            </a:pPr>
            <a:r>
              <a:rPr lang="en-US" sz="2000" b="0" strike="noStrike" spc="-1">
                <a:latin typeface="Arial"/>
              </a:rPr>
              <a:t>WAF: Web Application Firewall</a:t>
            </a: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
        <p:nvSpPr>
          <p:cNvPr id="104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6C9A0A8-33E6-4066-9AD1-3FAA033A71F6}" type="slidenum">
              <a:rPr lang="en-US" sz="1200" b="0" strike="noStrike" spc="-1">
                <a:latin typeface="Times New Roman"/>
              </a:rPr>
              <a:t>31</a:t>
            </a:fld>
            <a:endParaRPr lang="en-US"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 name="PlaceHolder 1"/>
          <p:cNvSpPr>
            <a:spLocks noGrp="1" noRot="1" noChangeAspect="1"/>
          </p:cNvSpPr>
          <p:nvPr>
            <p:ph type="sldImg"/>
          </p:nvPr>
        </p:nvSpPr>
        <p:spPr>
          <a:xfrm>
            <a:off x="685800" y="1143000"/>
            <a:ext cx="5486400" cy="3086100"/>
          </a:xfrm>
          <a:prstGeom prst="rect">
            <a:avLst/>
          </a:prstGeom>
        </p:spPr>
      </p:sp>
      <p:sp>
        <p:nvSpPr>
          <p:cNvPr id="1053"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NOTE: This is GREATLY simplified! Policy evaluation logic is a whole lot more complex in AWS. Here’s the skinny: https://docs.aws.amazon.com/IAM/latest/UserGuide/reference_policies_evaluation-logic.html</a:t>
            </a:r>
          </a:p>
        </p:txBody>
      </p:sp>
      <p:sp>
        <p:nvSpPr>
          <p:cNvPr id="105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3E8ADA9-BC0C-4EA0-A1E3-F2ADA5943CA6}" type="slidenum">
              <a:rPr lang="en-US" sz="1200" b="0" strike="noStrike" spc="-1">
                <a:latin typeface="Times New Roman"/>
              </a:rPr>
              <a:t>45</a:t>
            </a:fld>
            <a:endParaRPr lang="en-US" sz="12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PlaceHolder 1"/>
          <p:cNvSpPr>
            <a:spLocks noGrp="1" noRot="1" noChangeAspect="1"/>
          </p:cNvSpPr>
          <p:nvPr>
            <p:ph type="sldImg"/>
          </p:nvPr>
        </p:nvSpPr>
        <p:spPr>
          <a:xfrm>
            <a:off x="685800" y="1143000"/>
            <a:ext cx="5486400" cy="3086100"/>
          </a:xfrm>
          <a:prstGeom prst="rect">
            <a:avLst/>
          </a:prstGeom>
        </p:spPr>
      </p:sp>
      <p:sp>
        <p:nvSpPr>
          <p:cNvPr id="1056"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For more info on Lambda execution roles, see https://docs.aws.amazon.com/lambda/latest/dg/lambda-intro-execution-role.html</a:t>
            </a:r>
          </a:p>
        </p:txBody>
      </p:sp>
      <p:sp>
        <p:nvSpPr>
          <p:cNvPr id="105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B5B4FF6-0B08-4944-BFA9-FC8F872266AD}" type="slidenum">
              <a:rPr lang="en-US" sz="1200" b="0" strike="noStrike" spc="-1">
                <a:latin typeface="Times New Roman"/>
              </a:rPr>
              <a:t>47</a:t>
            </a:fld>
            <a:endParaRPr lang="en-US" sz="12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PlaceHolder 1"/>
          <p:cNvSpPr>
            <a:spLocks noGrp="1" noRot="1" noChangeAspect="1"/>
          </p:cNvSpPr>
          <p:nvPr>
            <p:ph type="sldImg"/>
          </p:nvPr>
        </p:nvSpPr>
        <p:spPr>
          <a:xfrm>
            <a:off x="685800" y="1143000"/>
            <a:ext cx="5486400" cy="3086100"/>
          </a:xfrm>
          <a:prstGeom prst="rect">
            <a:avLst/>
          </a:prstGeom>
        </p:spPr>
      </p:sp>
      <p:sp>
        <p:nvSpPr>
          <p:cNvPr id="1059"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https://aws.amazon.com/inspector/?nc=sn&amp;loc=0</a:t>
            </a:r>
          </a:p>
        </p:txBody>
      </p:sp>
      <p:sp>
        <p:nvSpPr>
          <p:cNvPr id="106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B7D2A2F-D69B-4BA9-9E65-F06367272665}" type="slidenum">
              <a:rPr lang="en-US" sz="1200" b="0" strike="noStrike" spc="-1">
                <a:latin typeface="Times New Roman"/>
              </a:rPr>
              <a:t>58</a:t>
            </a:fld>
            <a:endParaRPr lang="en-US" sz="12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PlaceHolder 1"/>
          <p:cNvSpPr>
            <a:spLocks noGrp="1" noRot="1" noChangeAspect="1"/>
          </p:cNvSpPr>
          <p:nvPr>
            <p:ph type="sldImg"/>
          </p:nvPr>
        </p:nvSpPr>
        <p:spPr>
          <a:xfrm>
            <a:off x="685800" y="1143000"/>
            <a:ext cx="5486400" cy="3086100"/>
          </a:xfrm>
          <a:prstGeom prst="rect">
            <a:avLst/>
          </a:prstGeom>
        </p:spPr>
      </p:sp>
      <p:sp>
        <p:nvSpPr>
          <p:cNvPr id="1062" name="PlaceHolder 2"/>
          <p:cNvSpPr>
            <a:spLocks noGrp="1"/>
          </p:cNvSpPr>
          <p:nvPr>
            <p:ph type="body"/>
          </p:nvPr>
        </p:nvSpPr>
        <p:spPr>
          <a:xfrm>
            <a:off x="685800" y="4400640"/>
            <a:ext cx="5486040" cy="3600000"/>
          </a:xfrm>
          <a:prstGeom prst="rect">
            <a:avLst/>
          </a:prstGeom>
        </p:spPr>
        <p:txBody>
          <a:bodyPr>
            <a:noAutofit/>
          </a:bodyPr>
          <a:lstStyle/>
          <a:p>
            <a:pPr marL="216000" indent="-216000">
              <a:lnSpc>
                <a:spcPct val="100000"/>
              </a:lnSpc>
            </a:pPr>
            <a:r>
              <a:rPr lang="en-US" sz="2000" b="0" strike="noStrike" spc="-1">
                <a:latin typeface="Arial"/>
              </a:rPr>
              <a:t>AWS Security Blog on using lambda with Secrets Manager &amp; credentials rotation: https://aws.amazon.com/blogs/security/how-to-securely-provide-database-credentials-to-lambda-functions-by-using-aws-secrets-manager/</a:t>
            </a:r>
          </a:p>
        </p:txBody>
      </p:sp>
      <p:sp>
        <p:nvSpPr>
          <p:cNvPr id="106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5A58ED2-D143-4DA1-B8E7-6A95CA93F50D}" type="slidenum">
              <a:rPr lang="en-US" sz="1200" b="0" strike="noStrike" spc="-1">
                <a:latin typeface="Times New Roman"/>
              </a:rPr>
              <a:t>59</a:t>
            </a:fld>
            <a:endParaRPr lang="en-US"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1" name="PlaceHolder 2"/>
          <p:cNvSpPr>
            <a:spLocks noGrp="1"/>
          </p:cNvSpPr>
          <p:nvPr>
            <p:ph type="body"/>
          </p:nvPr>
        </p:nvSpPr>
        <p:spPr>
          <a:xfrm>
            <a:off x="814680" y="81468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2" name="PlaceHolder 3"/>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4"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5"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7" name="PlaceHolder 5"/>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9" name="PlaceHolder 2"/>
          <p:cNvSpPr>
            <a:spLocks noGrp="1"/>
          </p:cNvSpPr>
          <p:nvPr>
            <p:ph type="body"/>
          </p:nvPr>
        </p:nvSpPr>
        <p:spPr>
          <a:xfrm>
            <a:off x="81468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3"/>
          <p:cNvSpPr>
            <a:spLocks noGrp="1"/>
          </p:cNvSpPr>
          <p:nvPr>
            <p:ph type="body"/>
          </p:nvPr>
        </p:nvSpPr>
        <p:spPr>
          <a:xfrm>
            <a:off x="336384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1" name="PlaceHolder 4"/>
          <p:cNvSpPr>
            <a:spLocks noGrp="1"/>
          </p:cNvSpPr>
          <p:nvPr>
            <p:ph type="body"/>
          </p:nvPr>
        </p:nvSpPr>
        <p:spPr>
          <a:xfrm>
            <a:off x="591300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2" name="PlaceHolder 5"/>
          <p:cNvSpPr>
            <a:spLocks noGrp="1"/>
          </p:cNvSpPr>
          <p:nvPr>
            <p:ph type="body"/>
          </p:nvPr>
        </p:nvSpPr>
        <p:spPr>
          <a:xfrm>
            <a:off x="81468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3" name="PlaceHolder 6"/>
          <p:cNvSpPr>
            <a:spLocks noGrp="1"/>
          </p:cNvSpPr>
          <p:nvPr>
            <p:ph type="body"/>
          </p:nvPr>
        </p:nvSpPr>
        <p:spPr>
          <a:xfrm>
            <a:off x="336384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4" name="PlaceHolder 7"/>
          <p:cNvSpPr>
            <a:spLocks noGrp="1"/>
          </p:cNvSpPr>
          <p:nvPr>
            <p:ph type="body"/>
          </p:nvPr>
        </p:nvSpPr>
        <p:spPr>
          <a:xfrm>
            <a:off x="591300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5" name="PlaceHolder 2"/>
          <p:cNvSpPr>
            <a:spLocks noGrp="1"/>
          </p:cNvSpPr>
          <p:nvPr>
            <p:ph type="subTitle"/>
          </p:nvPr>
        </p:nvSpPr>
        <p:spPr>
          <a:xfrm>
            <a:off x="814680" y="814680"/>
            <a:ext cx="7539120" cy="35467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7" name="PlaceHolder 2"/>
          <p:cNvSpPr>
            <a:spLocks noGrp="1"/>
          </p:cNvSpPr>
          <p:nvPr>
            <p:ph type="body"/>
          </p:nvPr>
        </p:nvSpPr>
        <p:spPr>
          <a:xfrm>
            <a:off x="814680" y="814680"/>
            <a:ext cx="753912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9"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0"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805680" y="0"/>
            <a:ext cx="7547760" cy="2597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5"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6"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 name="PlaceHolder 2"/>
          <p:cNvSpPr>
            <a:spLocks noGrp="1"/>
          </p:cNvSpPr>
          <p:nvPr>
            <p:ph type="subTitle"/>
          </p:nvPr>
        </p:nvSpPr>
        <p:spPr>
          <a:xfrm>
            <a:off x="814680" y="814680"/>
            <a:ext cx="7539120" cy="35467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9"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0" name="PlaceHolder 4"/>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2"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3"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4" name="PlaceHolder 4"/>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814680" y="81468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7" name="PlaceHolder 3"/>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9"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0"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1"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2" name="PlaceHolder 5"/>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4" name="PlaceHolder 2"/>
          <p:cNvSpPr>
            <a:spLocks noGrp="1"/>
          </p:cNvSpPr>
          <p:nvPr>
            <p:ph type="body"/>
          </p:nvPr>
        </p:nvSpPr>
        <p:spPr>
          <a:xfrm>
            <a:off x="81468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5" name="PlaceHolder 3"/>
          <p:cNvSpPr>
            <a:spLocks noGrp="1"/>
          </p:cNvSpPr>
          <p:nvPr>
            <p:ph type="body"/>
          </p:nvPr>
        </p:nvSpPr>
        <p:spPr>
          <a:xfrm>
            <a:off x="336384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6" name="PlaceHolder 4"/>
          <p:cNvSpPr>
            <a:spLocks noGrp="1"/>
          </p:cNvSpPr>
          <p:nvPr>
            <p:ph type="body"/>
          </p:nvPr>
        </p:nvSpPr>
        <p:spPr>
          <a:xfrm>
            <a:off x="591300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7" name="PlaceHolder 5"/>
          <p:cNvSpPr>
            <a:spLocks noGrp="1"/>
          </p:cNvSpPr>
          <p:nvPr>
            <p:ph type="body"/>
          </p:nvPr>
        </p:nvSpPr>
        <p:spPr>
          <a:xfrm>
            <a:off x="81468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8" name="PlaceHolder 6"/>
          <p:cNvSpPr>
            <a:spLocks noGrp="1"/>
          </p:cNvSpPr>
          <p:nvPr>
            <p:ph type="body"/>
          </p:nvPr>
        </p:nvSpPr>
        <p:spPr>
          <a:xfrm>
            <a:off x="336384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9" name="PlaceHolder 7"/>
          <p:cNvSpPr>
            <a:spLocks noGrp="1"/>
          </p:cNvSpPr>
          <p:nvPr>
            <p:ph type="body"/>
          </p:nvPr>
        </p:nvSpPr>
        <p:spPr>
          <a:xfrm>
            <a:off x="591300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5" name="PlaceHolder 2"/>
          <p:cNvSpPr>
            <a:spLocks noGrp="1"/>
          </p:cNvSpPr>
          <p:nvPr>
            <p:ph type="subTitle"/>
          </p:nvPr>
        </p:nvSpPr>
        <p:spPr>
          <a:xfrm>
            <a:off x="814680" y="814680"/>
            <a:ext cx="7539120" cy="35467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7" name="PlaceHolder 2"/>
          <p:cNvSpPr>
            <a:spLocks noGrp="1"/>
          </p:cNvSpPr>
          <p:nvPr>
            <p:ph type="body"/>
          </p:nvPr>
        </p:nvSpPr>
        <p:spPr>
          <a:xfrm>
            <a:off x="814680" y="814680"/>
            <a:ext cx="753912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9"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00"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 name="PlaceHolder 2"/>
          <p:cNvSpPr>
            <a:spLocks noGrp="1"/>
          </p:cNvSpPr>
          <p:nvPr>
            <p:ph type="body"/>
          </p:nvPr>
        </p:nvSpPr>
        <p:spPr>
          <a:xfrm>
            <a:off x="814680" y="814680"/>
            <a:ext cx="753912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805680" y="0"/>
            <a:ext cx="7547760" cy="2597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4"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05"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06"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09"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0" name="PlaceHolder 4"/>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2"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3"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4" name="PlaceHolder 4"/>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6" name="PlaceHolder 2"/>
          <p:cNvSpPr>
            <a:spLocks noGrp="1"/>
          </p:cNvSpPr>
          <p:nvPr>
            <p:ph type="body"/>
          </p:nvPr>
        </p:nvSpPr>
        <p:spPr>
          <a:xfrm>
            <a:off x="814680" y="81468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17" name="PlaceHolder 3"/>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9"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0"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1"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2" name="PlaceHolder 5"/>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24" name="PlaceHolder 2"/>
          <p:cNvSpPr>
            <a:spLocks noGrp="1"/>
          </p:cNvSpPr>
          <p:nvPr>
            <p:ph type="body"/>
          </p:nvPr>
        </p:nvSpPr>
        <p:spPr>
          <a:xfrm>
            <a:off x="81468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5" name="PlaceHolder 3"/>
          <p:cNvSpPr>
            <a:spLocks noGrp="1"/>
          </p:cNvSpPr>
          <p:nvPr>
            <p:ph type="body"/>
          </p:nvPr>
        </p:nvSpPr>
        <p:spPr>
          <a:xfrm>
            <a:off x="336384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6" name="PlaceHolder 4"/>
          <p:cNvSpPr>
            <a:spLocks noGrp="1"/>
          </p:cNvSpPr>
          <p:nvPr>
            <p:ph type="body"/>
          </p:nvPr>
        </p:nvSpPr>
        <p:spPr>
          <a:xfrm>
            <a:off x="591300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7" name="PlaceHolder 5"/>
          <p:cNvSpPr>
            <a:spLocks noGrp="1"/>
          </p:cNvSpPr>
          <p:nvPr>
            <p:ph type="body"/>
          </p:nvPr>
        </p:nvSpPr>
        <p:spPr>
          <a:xfrm>
            <a:off x="81468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8" name="PlaceHolder 6"/>
          <p:cNvSpPr>
            <a:spLocks noGrp="1"/>
          </p:cNvSpPr>
          <p:nvPr>
            <p:ph type="body"/>
          </p:nvPr>
        </p:nvSpPr>
        <p:spPr>
          <a:xfrm>
            <a:off x="336384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29" name="PlaceHolder 7"/>
          <p:cNvSpPr>
            <a:spLocks noGrp="1"/>
          </p:cNvSpPr>
          <p:nvPr>
            <p:ph type="body"/>
          </p:nvPr>
        </p:nvSpPr>
        <p:spPr>
          <a:xfrm>
            <a:off x="591300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5" name="PlaceHolder 2"/>
          <p:cNvSpPr>
            <a:spLocks noGrp="1"/>
          </p:cNvSpPr>
          <p:nvPr>
            <p:ph type="subTitle"/>
          </p:nvPr>
        </p:nvSpPr>
        <p:spPr>
          <a:xfrm>
            <a:off x="814680" y="814680"/>
            <a:ext cx="7539120" cy="354672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7" name="PlaceHolder 2"/>
          <p:cNvSpPr>
            <a:spLocks noGrp="1"/>
          </p:cNvSpPr>
          <p:nvPr>
            <p:ph type="body"/>
          </p:nvPr>
        </p:nvSpPr>
        <p:spPr>
          <a:xfrm>
            <a:off x="814680" y="814680"/>
            <a:ext cx="753912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39"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40"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805680" y="0"/>
            <a:ext cx="7547760" cy="2597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4"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45"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46"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48"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49"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0" name="PlaceHolder 4"/>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2"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3"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4" name="PlaceHolder 4"/>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6" name="PlaceHolder 2"/>
          <p:cNvSpPr>
            <a:spLocks noGrp="1"/>
          </p:cNvSpPr>
          <p:nvPr>
            <p:ph type="body"/>
          </p:nvPr>
        </p:nvSpPr>
        <p:spPr>
          <a:xfrm>
            <a:off x="814680" y="81468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57" name="PlaceHolder 3"/>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9"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0"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1"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2" name="PlaceHolder 5"/>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64" name="PlaceHolder 2"/>
          <p:cNvSpPr>
            <a:spLocks noGrp="1"/>
          </p:cNvSpPr>
          <p:nvPr>
            <p:ph type="body"/>
          </p:nvPr>
        </p:nvSpPr>
        <p:spPr>
          <a:xfrm>
            <a:off x="81468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5" name="PlaceHolder 3"/>
          <p:cNvSpPr>
            <a:spLocks noGrp="1"/>
          </p:cNvSpPr>
          <p:nvPr>
            <p:ph type="body"/>
          </p:nvPr>
        </p:nvSpPr>
        <p:spPr>
          <a:xfrm>
            <a:off x="336384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6" name="PlaceHolder 4"/>
          <p:cNvSpPr>
            <a:spLocks noGrp="1"/>
          </p:cNvSpPr>
          <p:nvPr>
            <p:ph type="body"/>
          </p:nvPr>
        </p:nvSpPr>
        <p:spPr>
          <a:xfrm>
            <a:off x="5913000" y="81468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7" name="PlaceHolder 5"/>
          <p:cNvSpPr>
            <a:spLocks noGrp="1"/>
          </p:cNvSpPr>
          <p:nvPr>
            <p:ph type="body"/>
          </p:nvPr>
        </p:nvSpPr>
        <p:spPr>
          <a:xfrm>
            <a:off x="81468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8" name="PlaceHolder 6"/>
          <p:cNvSpPr>
            <a:spLocks noGrp="1"/>
          </p:cNvSpPr>
          <p:nvPr>
            <p:ph type="body"/>
          </p:nvPr>
        </p:nvSpPr>
        <p:spPr>
          <a:xfrm>
            <a:off x="336384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69" name="PlaceHolder 7"/>
          <p:cNvSpPr>
            <a:spLocks noGrp="1"/>
          </p:cNvSpPr>
          <p:nvPr>
            <p:ph type="body"/>
          </p:nvPr>
        </p:nvSpPr>
        <p:spPr>
          <a:xfrm>
            <a:off x="5913000" y="2667600"/>
            <a:ext cx="242748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805680" y="0"/>
            <a:ext cx="7547760" cy="2597760"/>
          </a:xfrm>
          <a:prstGeom prst="rect">
            <a:avLst/>
          </a:prstGeom>
        </p:spPr>
        <p:txBody>
          <a:bodyPr lIns="0" tIns="0" rIns="0" bIns="0" anchor="ctr">
            <a:sp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0" name="PlaceHolder 3"/>
          <p:cNvSpPr>
            <a:spLocks noGrp="1"/>
          </p:cNvSpPr>
          <p:nvPr>
            <p:ph type="body"/>
          </p:nvPr>
        </p:nvSpPr>
        <p:spPr>
          <a:xfrm>
            <a:off x="467784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1" name="PlaceHolder 4"/>
          <p:cNvSpPr>
            <a:spLocks noGrp="1"/>
          </p:cNvSpPr>
          <p:nvPr>
            <p:ph type="body"/>
          </p:nvPr>
        </p:nvSpPr>
        <p:spPr>
          <a:xfrm>
            <a:off x="81468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814680" y="814680"/>
            <a:ext cx="3678840" cy="354672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4"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5" name="PlaceHolder 4"/>
          <p:cNvSpPr>
            <a:spLocks noGrp="1"/>
          </p:cNvSpPr>
          <p:nvPr>
            <p:ph type="body"/>
          </p:nvPr>
        </p:nvSpPr>
        <p:spPr>
          <a:xfrm>
            <a:off x="4677840" y="266760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05680" y="0"/>
            <a:ext cx="7547760" cy="560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81468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8" name="PlaceHolder 3"/>
          <p:cNvSpPr>
            <a:spLocks noGrp="1"/>
          </p:cNvSpPr>
          <p:nvPr>
            <p:ph type="body"/>
          </p:nvPr>
        </p:nvSpPr>
        <p:spPr>
          <a:xfrm>
            <a:off x="4677840" y="814680"/>
            <a:ext cx="3678840" cy="169164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9" name="PlaceHolder 4"/>
          <p:cNvSpPr>
            <a:spLocks noGrp="1"/>
          </p:cNvSpPr>
          <p:nvPr>
            <p:ph type="body"/>
          </p:nvPr>
        </p:nvSpPr>
        <p:spPr>
          <a:xfrm>
            <a:off x="814680" y="2667600"/>
            <a:ext cx="7539120" cy="169164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w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6.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5.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6.jpe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sp>
        <p:nvSpPr>
          <p:cNvPr id="9" name="Line 1"/>
          <p:cNvSpPr/>
          <p:nvPr/>
        </p:nvSpPr>
        <p:spPr>
          <a:xfrm>
            <a:off x="8506800" y="4889880"/>
            <a:ext cx="0" cy="64800"/>
          </a:xfrm>
          <a:prstGeom prst="line">
            <a:avLst/>
          </a:prstGeom>
          <a:ln w="6480">
            <a:solidFill>
              <a:schemeClr val="bg2"/>
            </a:solidFill>
            <a:round/>
          </a:ln>
        </p:spPr>
        <p:style>
          <a:lnRef idx="1">
            <a:schemeClr val="accent1"/>
          </a:lnRef>
          <a:fillRef idx="0">
            <a:schemeClr val="accent1"/>
          </a:fillRef>
          <a:effectRef idx="0">
            <a:schemeClr val="accent1"/>
          </a:effectRef>
          <a:fontRef idx="minor"/>
        </p:style>
      </p:sp>
      <p:pic>
        <p:nvPicPr>
          <p:cNvPr id="10" name="Picture 6"/>
          <p:cNvPicPr/>
          <p:nvPr/>
        </p:nvPicPr>
        <p:blipFill>
          <a:blip r:embed="rId14"/>
          <a:stretch/>
        </p:blipFill>
        <p:spPr>
          <a:xfrm>
            <a:off x="466920" y="4782600"/>
            <a:ext cx="694440" cy="211680"/>
          </a:xfrm>
          <a:prstGeom prst="rect">
            <a:avLst/>
          </a:prstGeom>
          <a:ln>
            <a:noFill/>
          </a:ln>
        </p:spPr>
      </p:pic>
      <p:pic>
        <p:nvPicPr>
          <p:cNvPr id="2" name="Picture 4"/>
          <p:cNvPicPr/>
          <p:nvPr/>
        </p:nvPicPr>
        <p:blipFill>
          <a:blip r:embed="rId15"/>
          <a:stretch/>
        </p:blipFill>
        <p:spPr>
          <a:xfrm>
            <a:off x="460440" y="307440"/>
            <a:ext cx="860040" cy="607680"/>
          </a:xfrm>
          <a:prstGeom prst="rect">
            <a:avLst/>
          </a:prstGeom>
          <a:ln>
            <a:noFill/>
          </a:ln>
        </p:spPr>
      </p:pic>
      <p:sp>
        <p:nvSpPr>
          <p:cNvPr id="3" name="PlaceHolder 2"/>
          <p:cNvSpPr>
            <a:spLocks noGrp="1"/>
          </p:cNvSpPr>
          <p:nvPr>
            <p:ph type="title"/>
          </p:nvPr>
        </p:nvSpPr>
        <p:spPr>
          <a:xfrm>
            <a:off x="472680" y="1260000"/>
            <a:ext cx="3682800" cy="1682640"/>
          </a:xfrm>
          <a:prstGeom prst="rect">
            <a:avLst/>
          </a:prstGeom>
        </p:spPr>
        <p:txBody>
          <a:bodyPr lIns="0" tIns="0" rIns="0" bIns="0">
            <a:noAutofit/>
          </a:bodyPr>
          <a:lstStyle/>
          <a:p>
            <a:pPr>
              <a:lnSpc>
                <a:spcPts val="3149"/>
              </a:lnSpc>
            </a:pPr>
            <a:r>
              <a:rPr lang="en-US" sz="2850" b="1" strike="noStrike" spc="12">
                <a:solidFill>
                  <a:srgbClr val="D4EAE4"/>
                </a:solidFill>
                <a:latin typeface="Times New Roman"/>
              </a:rPr>
              <a:t>Click to edit Master title style</a:t>
            </a:r>
            <a:endParaRPr lang="en-US" sz="2850" b="0" strike="noStrike" spc="-1">
              <a:solidFill>
                <a:srgbClr val="000000"/>
              </a:solidFill>
              <a:latin typeface="Arial"/>
            </a:endParaRPr>
          </a:p>
        </p:txBody>
      </p:sp>
      <p:sp>
        <p:nvSpPr>
          <p:cNvPr id="4" name="PlaceHolder 3"/>
          <p:cNvSpPr>
            <a:spLocks noGrp="1"/>
          </p:cNvSpPr>
          <p:nvPr>
            <p:ph type="body"/>
          </p:nvPr>
        </p:nvSpPr>
        <p:spPr>
          <a:xfrm>
            <a:off x="472680" y="4699440"/>
            <a:ext cx="3962160" cy="213840"/>
          </a:xfrm>
          <a:prstGeom prst="rect">
            <a:avLst/>
          </a:prstGeom>
        </p:spPr>
        <p:txBody>
          <a:bodyPr lIns="0" tIns="0" rIns="0" bIns="0">
            <a:noAutofit/>
          </a:bodyPr>
          <a:lstStyle/>
          <a:p>
            <a:pPr>
              <a:lnSpc>
                <a:spcPts val="1650"/>
              </a:lnSpc>
            </a:pPr>
            <a:r>
              <a:rPr lang="en-US" sz="1350" b="0" strike="noStrike" spc="-1">
                <a:solidFill>
                  <a:srgbClr val="FFFFFF"/>
                </a:solidFill>
                <a:latin typeface="Arial"/>
                <a:ea typeface="Lato Medium"/>
              </a:rPr>
              <a:t>Click to edit Master text styles</a:t>
            </a:r>
            <a:endParaRPr lang="en-US" sz="1350" b="0" strike="noStrike" spc="-1">
              <a:solidFill>
                <a:srgbClr val="000000"/>
              </a:solidFill>
              <a:latin typeface="Arial"/>
            </a:endParaRPr>
          </a:p>
        </p:txBody>
      </p:sp>
      <p:sp>
        <p:nvSpPr>
          <p:cNvPr id="5" name="PlaceHolder 4"/>
          <p:cNvSpPr>
            <a:spLocks noGrp="1"/>
          </p:cNvSpPr>
          <p:nvPr>
            <p:ph type="body"/>
          </p:nvPr>
        </p:nvSpPr>
        <p:spPr>
          <a:xfrm>
            <a:off x="4581360" y="0"/>
            <a:ext cx="4562280" cy="5143320"/>
          </a:xfrm>
          <a:prstGeom prst="rect">
            <a:avLst/>
          </a:prstGeom>
        </p:spPr>
        <p:txBody>
          <a:bodyPr lIns="90000" tIns="2592000" rIns="90000" bIns="45000">
            <a:noAutofit/>
          </a:bodyPr>
          <a:lstStyle/>
          <a:p>
            <a:pPr algn="ctr">
              <a:lnSpc>
                <a:spcPct val="100000"/>
              </a:lnSpc>
            </a:pPr>
            <a:r>
              <a:rPr lang="en-US" sz="830" b="0" strike="noStrike" spc="-1">
                <a:solidFill>
                  <a:srgbClr val="000000"/>
                </a:solidFill>
                <a:latin typeface="Arial"/>
              </a:rPr>
              <a:t>Insert photographic image</a:t>
            </a:r>
          </a:p>
        </p:txBody>
      </p:sp>
      <p:sp>
        <p:nvSpPr>
          <p:cNvPr id="6" name="PlaceHolder 5"/>
          <p:cNvSpPr>
            <a:spLocks noGrp="1"/>
          </p:cNvSpPr>
          <p:nvPr>
            <p:ph type="sldNum"/>
          </p:nvPr>
        </p:nvSpPr>
        <p:spPr>
          <a:xfrm>
            <a:off x="8539560" y="4887000"/>
            <a:ext cx="124560" cy="82440"/>
          </a:xfrm>
          <a:prstGeom prst="rect">
            <a:avLst/>
          </a:prstGeom>
        </p:spPr>
        <p:txBody>
          <a:bodyPr lIns="0" tIns="0" rIns="0" bIns="0" anchor="ctr">
            <a:noAutofit/>
          </a:bodyPr>
          <a:lstStyle/>
          <a:p>
            <a:pPr>
              <a:lnSpc>
                <a:spcPct val="100000"/>
              </a:lnSpc>
            </a:pPr>
            <a:fld id="{3E6BD0BC-FF23-45FC-B785-3553B3F71BEF}" type="slidenum">
              <a:rPr lang="en-US" sz="600" b="1" strike="noStrike" spc="-1">
                <a:solidFill>
                  <a:srgbClr val="003057"/>
                </a:solidFill>
                <a:latin typeface="Arial"/>
                <a:ea typeface="Lato Light"/>
              </a:rPr>
              <a:t>‹#›</a:t>
            </a:fld>
            <a:endParaRPr lang="en-US" sz="600" b="0" strike="noStrike" spc="-1">
              <a:latin typeface="Times New Roman"/>
            </a:endParaRPr>
          </a:p>
        </p:txBody>
      </p:sp>
      <p:sp>
        <p:nvSpPr>
          <p:cNvPr id="7" name="Line 6"/>
          <p:cNvSpPr/>
          <p:nvPr/>
        </p:nvSpPr>
        <p:spPr>
          <a:xfrm>
            <a:off x="8506800" y="4889880"/>
            <a:ext cx="0" cy="64800"/>
          </a:xfrm>
          <a:prstGeom prst="line">
            <a:avLst/>
          </a:prstGeom>
          <a:ln w="6480">
            <a:solidFill>
              <a:schemeClr val="bg2"/>
            </a:solidFill>
            <a:round/>
          </a:ln>
        </p:spPr>
        <p:style>
          <a:lnRef idx="1">
            <a:schemeClr val="accent1"/>
          </a:lnRef>
          <a:fillRef idx="0">
            <a:schemeClr val="accent1"/>
          </a:fillRef>
          <a:effectRef idx="0">
            <a:schemeClr val="accent1"/>
          </a:effectRef>
          <a:fontRef idx="minor"/>
        </p:style>
      </p:sp>
      <p:sp>
        <p:nvSpPr>
          <p:cNvPr id="8" name="PlaceHolder 7"/>
          <p:cNvSpPr>
            <a:spLocks noGrp="1"/>
          </p:cNvSpPr>
          <p:nvPr>
            <p:ph type="ftr"/>
          </p:nvPr>
        </p:nvSpPr>
        <p:spPr>
          <a:xfrm>
            <a:off x="6686280" y="4887000"/>
            <a:ext cx="1792800" cy="82440"/>
          </a:xfrm>
          <a:prstGeom prst="rect">
            <a:avLst/>
          </a:prstGeom>
        </p:spPr>
        <p:txBody>
          <a:bodyPr lIns="0" tIns="0" rIns="0" bIns="0" anchor="ctr">
            <a:noAutofit/>
          </a:bodyPr>
          <a:lstStyle/>
          <a:p>
            <a:pPr algn="r">
              <a:lnSpc>
                <a:spcPct val="100000"/>
              </a:lnSpc>
            </a:pPr>
            <a:r>
              <a:rPr lang="en-US" sz="530" b="1" strike="noStrike" spc="-1">
                <a:solidFill>
                  <a:srgbClr val="003057"/>
                </a:solidFill>
                <a:latin typeface="Arial"/>
              </a:rPr>
              <a:t>Presentation Title Arial Bold 7 pt</a:t>
            </a:r>
            <a:endParaRPr lang="en-US" sz="53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3057"/>
        </a:solidFill>
        <a:effectLst/>
      </p:bgPr>
    </p:bg>
    <p:spTree>
      <p:nvGrpSpPr>
        <p:cNvPr id="1" name=""/>
        <p:cNvGrpSpPr/>
        <p:nvPr/>
      </p:nvGrpSpPr>
      <p:grpSpPr>
        <a:xfrm>
          <a:off x="0" y="0"/>
          <a:ext cx="0" cy="0"/>
          <a:chOff x="0" y="0"/>
          <a:chExt cx="0" cy="0"/>
        </a:xfrm>
      </p:grpSpPr>
      <p:sp>
        <p:nvSpPr>
          <p:cNvPr id="45" name="Line 1"/>
          <p:cNvSpPr/>
          <p:nvPr/>
        </p:nvSpPr>
        <p:spPr>
          <a:xfrm>
            <a:off x="8506800" y="4889880"/>
            <a:ext cx="0" cy="64800"/>
          </a:xfrm>
          <a:prstGeom prst="line">
            <a:avLst/>
          </a:prstGeom>
          <a:ln w="6480">
            <a:solidFill>
              <a:schemeClr val="bg2"/>
            </a:solidFill>
            <a:round/>
          </a:ln>
        </p:spPr>
        <p:style>
          <a:lnRef idx="1">
            <a:schemeClr val="accent1"/>
          </a:lnRef>
          <a:fillRef idx="0">
            <a:schemeClr val="accent1"/>
          </a:fillRef>
          <a:effectRef idx="0">
            <a:schemeClr val="accent1"/>
          </a:effectRef>
          <a:fontRef idx="minor"/>
        </p:style>
      </p:sp>
      <p:pic>
        <p:nvPicPr>
          <p:cNvPr id="46" name="Picture 6"/>
          <p:cNvPicPr/>
          <p:nvPr/>
        </p:nvPicPr>
        <p:blipFill>
          <a:blip r:embed="rId14"/>
          <a:stretch/>
        </p:blipFill>
        <p:spPr>
          <a:xfrm>
            <a:off x="466920" y="4782600"/>
            <a:ext cx="694440" cy="211680"/>
          </a:xfrm>
          <a:prstGeom prst="rect">
            <a:avLst/>
          </a:prstGeom>
          <a:ln>
            <a:noFill/>
          </a:ln>
        </p:spPr>
      </p:pic>
      <p:pic>
        <p:nvPicPr>
          <p:cNvPr id="47" name="Picture 4"/>
          <p:cNvPicPr/>
          <p:nvPr/>
        </p:nvPicPr>
        <p:blipFill>
          <a:blip r:embed="rId15"/>
          <a:srcRect t="5774" b="5309"/>
          <a:stretch/>
        </p:blipFill>
        <p:spPr>
          <a:xfrm>
            <a:off x="1839960" y="0"/>
            <a:ext cx="5661720" cy="5143320"/>
          </a:xfrm>
          <a:prstGeom prst="rect">
            <a:avLst/>
          </a:prstGeom>
          <a:ln>
            <a:noFill/>
          </a:ln>
        </p:spPr>
      </p:pic>
      <p:sp>
        <p:nvSpPr>
          <p:cNvPr id="48" name="PlaceHolder 2"/>
          <p:cNvSpPr>
            <a:spLocks noGrp="1"/>
          </p:cNvSpPr>
          <p:nvPr>
            <p:ph type="title"/>
          </p:nvPr>
        </p:nvSpPr>
        <p:spPr>
          <a:xfrm>
            <a:off x="2016360" y="2070000"/>
            <a:ext cx="5332680" cy="1003320"/>
          </a:xfrm>
          <a:prstGeom prst="rect">
            <a:avLst/>
          </a:prstGeom>
        </p:spPr>
        <p:txBody>
          <a:bodyPr lIns="0" tIns="0" rIns="0" bIns="0" anchor="ctr">
            <a:noAutofit/>
          </a:bodyPr>
          <a:lstStyle/>
          <a:p>
            <a:pPr algn="ctr">
              <a:lnSpc>
                <a:spcPts val="2999"/>
              </a:lnSpc>
            </a:pPr>
            <a:r>
              <a:rPr lang="en-US" sz="2700" b="1" strike="noStrike" spc="-1">
                <a:solidFill>
                  <a:srgbClr val="003057"/>
                </a:solidFill>
                <a:latin typeface="Times New Roman"/>
              </a:rPr>
              <a:t>Click to edit Master title style</a:t>
            </a:r>
            <a:endParaRPr lang="en-US" sz="2700" b="0" strike="noStrike" spc="-1">
              <a:solidFill>
                <a:srgbClr val="000000"/>
              </a:solidFill>
              <a:latin typeface="Arial"/>
            </a:endParaRPr>
          </a:p>
        </p:txBody>
      </p:sp>
      <p:pic>
        <p:nvPicPr>
          <p:cNvPr id="49" name="Picture 5"/>
          <p:cNvPicPr/>
          <p:nvPr/>
        </p:nvPicPr>
        <p:blipFill>
          <a:blip r:embed="rId16"/>
          <a:stretch/>
        </p:blipFill>
        <p:spPr>
          <a:xfrm>
            <a:off x="468000" y="4781880"/>
            <a:ext cx="695520" cy="210600"/>
          </a:xfrm>
          <a:prstGeom prst="rect">
            <a:avLst/>
          </a:prstGeom>
          <a:ln>
            <a:noFill/>
          </a:ln>
        </p:spPr>
      </p:pic>
      <p:sp>
        <p:nvSpPr>
          <p:cNvPr id="50" name="PlaceHolder 3"/>
          <p:cNvSpPr>
            <a:spLocks noGrp="1"/>
          </p:cNvSpPr>
          <p:nvPr>
            <p:ph type="sldNum"/>
          </p:nvPr>
        </p:nvSpPr>
        <p:spPr>
          <a:xfrm>
            <a:off x="8539560" y="4887000"/>
            <a:ext cx="124560" cy="82440"/>
          </a:xfrm>
          <a:prstGeom prst="rect">
            <a:avLst/>
          </a:prstGeom>
        </p:spPr>
        <p:txBody>
          <a:bodyPr lIns="0" tIns="0" rIns="0" bIns="0" anchor="ctr">
            <a:noAutofit/>
          </a:bodyPr>
          <a:lstStyle/>
          <a:p>
            <a:pPr>
              <a:lnSpc>
                <a:spcPct val="100000"/>
              </a:lnSpc>
            </a:pPr>
            <a:fld id="{8A875177-E1ED-435C-B125-85D7BC05EA7F}" type="slidenum">
              <a:rPr lang="en-US" sz="600" b="1" strike="noStrike" spc="-1">
                <a:solidFill>
                  <a:srgbClr val="FFFFFF"/>
                </a:solidFill>
                <a:latin typeface="Arial"/>
                <a:ea typeface="Lato Light"/>
              </a:rPr>
              <a:t>‹#›</a:t>
            </a:fld>
            <a:endParaRPr lang="en-US" sz="600" b="0" strike="noStrike" spc="-1">
              <a:latin typeface="Times New Roman"/>
            </a:endParaRPr>
          </a:p>
        </p:txBody>
      </p:sp>
      <p:sp>
        <p:nvSpPr>
          <p:cNvPr id="51" name="Line 4"/>
          <p:cNvSpPr/>
          <p:nvPr/>
        </p:nvSpPr>
        <p:spPr>
          <a:xfrm>
            <a:off x="8506800" y="4889880"/>
            <a:ext cx="0" cy="64800"/>
          </a:xfrm>
          <a:prstGeom prst="line">
            <a:avLst/>
          </a:prstGeom>
          <a:ln w="6480">
            <a:solidFill>
              <a:srgbClr val="FFFFFF"/>
            </a:solidFill>
            <a:round/>
          </a:ln>
        </p:spPr>
        <p:style>
          <a:lnRef idx="1">
            <a:schemeClr val="accent1"/>
          </a:lnRef>
          <a:fillRef idx="0">
            <a:schemeClr val="accent1"/>
          </a:fillRef>
          <a:effectRef idx="0">
            <a:schemeClr val="accent1"/>
          </a:effectRef>
          <a:fontRef idx="minor"/>
        </p:style>
      </p:sp>
      <p:sp>
        <p:nvSpPr>
          <p:cNvPr id="52" name="PlaceHolder 5"/>
          <p:cNvSpPr>
            <a:spLocks noGrp="1"/>
          </p:cNvSpPr>
          <p:nvPr>
            <p:ph type="ftr"/>
          </p:nvPr>
        </p:nvSpPr>
        <p:spPr>
          <a:xfrm>
            <a:off x="6686280" y="4887000"/>
            <a:ext cx="1792800" cy="82440"/>
          </a:xfrm>
          <a:prstGeom prst="rect">
            <a:avLst/>
          </a:prstGeom>
        </p:spPr>
        <p:txBody>
          <a:bodyPr lIns="0" tIns="0" rIns="0" bIns="0" anchor="ctr">
            <a:noAutofit/>
          </a:bodyPr>
          <a:lstStyle/>
          <a:p>
            <a:pPr algn="r">
              <a:lnSpc>
                <a:spcPct val="100000"/>
              </a:lnSpc>
            </a:pPr>
            <a:r>
              <a:rPr lang="en-US" sz="530" b="1" strike="noStrike" spc="-1">
                <a:solidFill>
                  <a:srgbClr val="FFFFFF"/>
                </a:solidFill>
                <a:latin typeface="Arial"/>
              </a:rPr>
              <a:t>Presentation Title Arial Bold 7 pt</a:t>
            </a:r>
            <a:endParaRPr lang="en-US" sz="530" b="0" strike="noStrike" spc="-1">
              <a:latin typeface="Times New Roman"/>
            </a:endParaRPr>
          </a:p>
        </p:txBody>
      </p:sp>
      <p:sp>
        <p:nvSpPr>
          <p:cNvPr id="53" name="PlaceHolder 6"/>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135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135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900" b="0" strike="noStrike" spc="-1">
                <a:solidFill>
                  <a:srgbClr val="003057"/>
                </a:solidFill>
                <a:latin typeface="Arial"/>
              </a:rPr>
              <a:t>Third Outline Level</a:t>
            </a:r>
          </a:p>
          <a:p>
            <a:pPr marL="1728000" lvl="3" indent="-216000">
              <a:spcBef>
                <a:spcPts val="567"/>
              </a:spcBef>
              <a:buClr>
                <a:srgbClr val="FFFFFF"/>
              </a:buClr>
              <a:buSzPct val="75000"/>
              <a:buFont typeface="Symbol" charset="2"/>
              <a:buChar char=""/>
            </a:pPr>
            <a:r>
              <a:rPr lang="en-US" sz="135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0"/>
          </a:blip>
          <a:stretch>
            <a:fillRect/>
          </a:stretch>
        </a:blipFill>
        <a:effectLst/>
      </p:bgPr>
    </p:bg>
    <p:spTree>
      <p:nvGrpSpPr>
        <p:cNvPr id="1" name=""/>
        <p:cNvGrpSpPr/>
        <p:nvPr/>
      </p:nvGrpSpPr>
      <p:grpSpPr>
        <a:xfrm>
          <a:off x="0" y="0"/>
          <a:ext cx="0" cy="0"/>
          <a:chOff x="0" y="0"/>
          <a:chExt cx="0" cy="0"/>
        </a:xfrm>
      </p:grpSpPr>
      <p:sp>
        <p:nvSpPr>
          <p:cNvPr id="90" name="CustomShape 1"/>
          <p:cNvSpPr/>
          <p:nvPr/>
        </p:nvSpPr>
        <p:spPr>
          <a:xfrm>
            <a:off x="457200" y="210600"/>
            <a:ext cx="822924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3600" b="0" strike="noStrike" spc="-1">
                <a:solidFill>
                  <a:srgbClr val="000000"/>
                </a:solidFill>
                <a:latin typeface="Calibri"/>
              </a:rPr>
              <a:t>Click to edit Master title style</a:t>
            </a:r>
            <a:endParaRPr lang="en-US" sz="3600" b="0" strike="noStrike" spc="-1">
              <a:latin typeface="Arial"/>
            </a:endParaRPr>
          </a:p>
        </p:txBody>
      </p:sp>
      <p:pic>
        <p:nvPicPr>
          <p:cNvPr id="91" name="Picture 5"/>
          <p:cNvPicPr/>
          <p:nvPr/>
        </p:nvPicPr>
        <p:blipFill>
          <a:blip r:embed="rId15"/>
          <a:stretch/>
        </p:blipFill>
        <p:spPr>
          <a:xfrm>
            <a:off x="0" y="0"/>
            <a:ext cx="9143640" cy="5143320"/>
          </a:xfrm>
          <a:prstGeom prst="rect">
            <a:avLst/>
          </a:prstGeom>
          <a:ln>
            <a:noFill/>
          </a:ln>
        </p:spPr>
      </p:pic>
      <p:sp>
        <p:nvSpPr>
          <p:cNvPr id="92" name="PlaceHolder 2"/>
          <p:cNvSpPr>
            <a:spLocks noGrp="1"/>
          </p:cNvSpPr>
          <p:nvPr>
            <p:ph type="title"/>
          </p:nvPr>
        </p:nvSpPr>
        <p:spPr>
          <a:xfrm>
            <a:off x="805680" y="0"/>
            <a:ext cx="7547760" cy="560160"/>
          </a:xfrm>
          <a:prstGeom prst="rect">
            <a:avLst/>
          </a:prstGeom>
        </p:spPr>
        <p:txBody>
          <a:bodyPr lIns="90000" tIns="45000" rIns="90000" bIns="45000">
            <a:noAutofit/>
          </a:bodyPr>
          <a:lstStyle/>
          <a:p>
            <a:pPr algn="ctr">
              <a:lnSpc>
                <a:spcPct val="100000"/>
              </a:lnSpc>
            </a:pPr>
            <a:r>
              <a:rPr lang="en-US" sz="3600" b="0" strike="noStrike" spc="-1">
                <a:solidFill>
                  <a:srgbClr val="000000"/>
                </a:solidFill>
                <a:latin typeface="Calibri"/>
              </a:rPr>
              <a:t>Click to edit Master title style</a:t>
            </a:r>
          </a:p>
        </p:txBody>
      </p:sp>
      <p:sp>
        <p:nvSpPr>
          <p:cNvPr id="93" name="PlaceHolder 3"/>
          <p:cNvSpPr>
            <a:spLocks noGrp="1"/>
          </p:cNvSpPr>
          <p:nvPr>
            <p:ph type="body"/>
          </p:nvPr>
        </p:nvSpPr>
        <p:spPr>
          <a:xfrm>
            <a:off x="814680" y="814680"/>
            <a:ext cx="7539120" cy="3546720"/>
          </a:xfrm>
          <a:prstGeom prst="rect">
            <a:avLst/>
          </a:prstGeom>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Click to edit Master text styles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Second level</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Third level</a:t>
            </a:r>
          </a:p>
          <a:p>
            <a:pPr marL="1600200" lvl="3" indent="-228240">
              <a:lnSpc>
                <a:spcPct val="100000"/>
              </a:lnSpc>
              <a:spcBef>
                <a:spcPts val="360"/>
              </a:spcBef>
              <a:buClr>
                <a:srgbClr val="000000"/>
              </a:buClr>
              <a:buFont typeface="Arial"/>
              <a:buChar char="•"/>
            </a:pPr>
            <a:r>
              <a:rPr lang="en-US" sz="1800" b="0" strike="noStrike" spc="-1">
                <a:solidFill>
                  <a:srgbClr val="000000"/>
                </a:solidFill>
                <a:latin typeface="Calibri"/>
              </a:rPr>
              <a:t>Fourth level</a:t>
            </a:r>
          </a:p>
          <a:p>
            <a:pPr marL="2057400" lvl="4" indent="-228240">
              <a:lnSpc>
                <a:spcPct val="100000"/>
              </a:lnSpc>
              <a:spcBef>
                <a:spcPts val="360"/>
              </a:spcBef>
              <a:buClr>
                <a:srgbClr val="000000"/>
              </a:buClr>
              <a:buFont typeface="Arial"/>
              <a:buChar char="•"/>
            </a:pPr>
            <a:r>
              <a:rPr lang="en-US" sz="1800" b="0" strike="noStrike" spc="-1">
                <a:solidFill>
                  <a:srgbClr val="000000"/>
                </a:solidFill>
                <a:latin typeface="Calibri"/>
              </a:rPr>
              <a:t>Fifth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0"/>
          </a:blip>
          <a:stretch>
            <a:fillRect/>
          </a:stretch>
        </a:blipFill>
        <a:effectLst/>
      </p:bgPr>
    </p:bg>
    <p:spTree>
      <p:nvGrpSpPr>
        <p:cNvPr id="1" name=""/>
        <p:cNvGrpSpPr/>
        <p:nvPr/>
      </p:nvGrpSpPr>
      <p:grpSpPr>
        <a:xfrm>
          <a:off x="0" y="0"/>
          <a:ext cx="0" cy="0"/>
          <a:chOff x="0" y="0"/>
          <a:chExt cx="0" cy="0"/>
        </a:xfrm>
      </p:grpSpPr>
      <p:sp>
        <p:nvSpPr>
          <p:cNvPr id="130" name="CustomShape 1"/>
          <p:cNvSpPr/>
          <p:nvPr/>
        </p:nvSpPr>
        <p:spPr>
          <a:xfrm>
            <a:off x="457200" y="210600"/>
            <a:ext cx="8229240" cy="56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3600" b="0" strike="noStrike" spc="-1">
                <a:solidFill>
                  <a:srgbClr val="000000"/>
                </a:solidFill>
                <a:latin typeface="Calibri"/>
              </a:rPr>
              <a:t>Click to edit Master title style</a:t>
            </a:r>
            <a:endParaRPr lang="en-US" sz="3600" b="0" strike="noStrike" spc="-1">
              <a:latin typeface="Arial"/>
            </a:endParaRPr>
          </a:p>
        </p:txBody>
      </p:sp>
      <p:pic>
        <p:nvPicPr>
          <p:cNvPr id="131" name="Picture 5"/>
          <p:cNvPicPr/>
          <p:nvPr/>
        </p:nvPicPr>
        <p:blipFill>
          <a:blip r:embed="rId15"/>
          <a:stretch/>
        </p:blipFill>
        <p:spPr>
          <a:xfrm>
            <a:off x="0" y="0"/>
            <a:ext cx="9143640" cy="5143320"/>
          </a:xfrm>
          <a:prstGeom prst="rect">
            <a:avLst/>
          </a:prstGeom>
          <a:ln>
            <a:noFill/>
          </a:ln>
        </p:spPr>
      </p:pic>
      <p:sp>
        <p:nvSpPr>
          <p:cNvPr id="132" name="PlaceHolder 2"/>
          <p:cNvSpPr>
            <a:spLocks noGrp="1"/>
          </p:cNvSpPr>
          <p:nvPr>
            <p:ph type="title"/>
          </p:nvPr>
        </p:nvSpPr>
        <p:spPr>
          <a:xfrm>
            <a:off x="805680" y="0"/>
            <a:ext cx="7547760" cy="560160"/>
          </a:xfrm>
          <a:prstGeom prst="rect">
            <a:avLst/>
          </a:prstGeom>
        </p:spPr>
        <p:txBody>
          <a:bodyPr lIns="90000" tIns="45000" rIns="90000" bIns="45000">
            <a:noAutofit/>
          </a:bodyPr>
          <a:lstStyle/>
          <a:p>
            <a:pPr algn="ctr">
              <a:lnSpc>
                <a:spcPct val="100000"/>
              </a:lnSpc>
            </a:pPr>
            <a:r>
              <a:rPr lang="en-US" sz="3600" b="0" strike="noStrike" spc="-1">
                <a:solidFill>
                  <a:srgbClr val="000000"/>
                </a:solidFill>
                <a:latin typeface="Calibri"/>
              </a:rPr>
              <a:t>Click to edit Master title style</a:t>
            </a:r>
          </a:p>
        </p:txBody>
      </p:sp>
      <p:sp>
        <p:nvSpPr>
          <p:cNvPr id="133" name="PlaceHolder 3"/>
          <p:cNvSpPr>
            <a:spLocks noGrp="1"/>
          </p:cNvSpPr>
          <p:nvPr>
            <p:ph type="body"/>
          </p:nvPr>
        </p:nvSpPr>
        <p:spPr>
          <a:xfrm>
            <a:off x="814680" y="814680"/>
            <a:ext cx="7539120" cy="3546720"/>
          </a:xfrm>
          <a:prstGeom prst="rect">
            <a:avLst/>
          </a:prstGeom>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Click to edit Master text styles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Second level</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Third level</a:t>
            </a:r>
          </a:p>
          <a:p>
            <a:pPr marL="1600200" lvl="3" indent="-228240">
              <a:lnSpc>
                <a:spcPct val="100000"/>
              </a:lnSpc>
              <a:spcBef>
                <a:spcPts val="360"/>
              </a:spcBef>
              <a:buClr>
                <a:srgbClr val="000000"/>
              </a:buClr>
              <a:buFont typeface="Arial"/>
              <a:buChar char="•"/>
            </a:pPr>
            <a:r>
              <a:rPr lang="en-US" sz="1800" b="0" strike="noStrike" spc="-1">
                <a:solidFill>
                  <a:srgbClr val="000000"/>
                </a:solidFill>
                <a:latin typeface="Calibri"/>
              </a:rPr>
              <a:t>Fourth level</a:t>
            </a:r>
          </a:p>
          <a:p>
            <a:pPr marL="2057400" lvl="4" indent="-228240">
              <a:lnSpc>
                <a:spcPct val="100000"/>
              </a:lnSpc>
              <a:spcBef>
                <a:spcPts val="360"/>
              </a:spcBef>
              <a:buClr>
                <a:srgbClr val="000000"/>
              </a:buClr>
              <a:buFont typeface="Arial"/>
              <a:buChar char="•"/>
            </a:pPr>
            <a:r>
              <a:rPr lang="en-US" sz="1800" b="0" strike="noStrike" spc="-1">
                <a:solidFill>
                  <a:srgbClr val="000000"/>
                </a:solidFill>
                <a:latin typeface="Calibri"/>
              </a:rPr>
              <a:t>Fifth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2" Type="http://schemas.openxmlformats.org/officeDocument/2006/relationships/hyperlink" Target="https://aws.amazon.com/compliance/services-in-scope/" TargetMode="Externa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3" Type="http://schemas.openxmlformats.org/officeDocument/2006/relationships/hyperlink" Target="https://aws.amazon.com/global-accelerator/?blogs-global-accelerator.sort-by=item.additionalFields.createdDate&amp;blogs-global-accelerator.sort-order=desc&amp;aws-global-accelerator-wn.sort-by=item.additionalFields.postDateTime&amp;aws-global-accelerator-wn.sort-order=desc" TargetMode="External"/><Relationship Id="rId2" Type="http://schemas.openxmlformats.org/officeDocument/2006/relationships/hyperlink" Target="https://aws.amazon.com/shield/features/" TargetMode="External"/><Relationship Id="rId1" Type="http://schemas.openxmlformats.org/officeDocument/2006/relationships/slideLayout" Target="../slideLayouts/slideLayout37.xml"/><Relationship Id="rId4" Type="http://schemas.openxmlformats.org/officeDocument/2006/relationships/image" Target="../media/image90.png"/></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aws.amazon.com/macie/" TargetMode="Externa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3" Type="http://schemas.openxmlformats.org/officeDocument/2006/relationships/hyperlink" Target="https://aws.amazon.com/inspector/?nc=sn&amp;loc=0" TargetMode="External"/><Relationship Id="rId2" Type="http://schemas.openxmlformats.org/officeDocument/2006/relationships/notesSlide" Target="../notesSlides/notesSlide23.xml"/><Relationship Id="rId1" Type="http://schemas.openxmlformats.org/officeDocument/2006/relationships/slideLayout" Target="../slideLayouts/slideLayout37.xml"/><Relationship Id="rId4" Type="http://schemas.openxmlformats.org/officeDocument/2006/relationships/image" Target="../media/image37.png"/></Relationships>
</file>

<file path=ppt/slides/_rels/slide111.xml.rels><?xml version="1.0" encoding="UTF-8" standalone="yes"?>
<Relationships xmlns="http://schemas.openxmlformats.org/package/2006/relationships"><Relationship Id="rId3" Type="http://schemas.openxmlformats.org/officeDocument/2006/relationships/hyperlink" Target="https://aws.amazon.com/security-hub/" TargetMode="External"/><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hyperlink" Target="https://aws.amazon.com/security-hub/features/?nc=sn&amp;loc=2" TargetMode="External"/><Relationship Id="rId5" Type="http://schemas.openxmlformats.org/officeDocument/2006/relationships/image" Target="../media/image93.png"/><Relationship Id="rId4" Type="http://schemas.openxmlformats.org/officeDocument/2006/relationships/hyperlink" Target="https://docs.aws.amazon.com/securityhub/latest/userguide/securityhub-standards-fsbp.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3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8" Type="http://schemas.openxmlformats.org/officeDocument/2006/relationships/hyperlink" Target="https://aws.amazon.com/about-aws/whats-new/2022/01/aws-trusted-advisor-security-hub/" TargetMode="External"/><Relationship Id="rId3" Type="http://schemas.openxmlformats.org/officeDocument/2006/relationships/hyperlink" Target="https://aws.amazon.com/blogs/publicsector/automate-security-orchestration-in-aws-security-hub-with-trend-micro-cloud-one/" TargetMode="External"/><Relationship Id="rId7" Type="http://schemas.openxmlformats.org/officeDocument/2006/relationships/hyperlink" Target="https://docs.aws.amazon.com/inspector/latest/user/securityhub-integration.html" TargetMode="External"/><Relationship Id="rId2" Type="http://schemas.openxmlformats.org/officeDocument/2006/relationships/hyperlink" Target="https://aws.amazon.com/security-hub/" TargetMode="External"/><Relationship Id="rId1" Type="http://schemas.openxmlformats.org/officeDocument/2006/relationships/slideLayout" Target="../slideLayouts/slideLayout37.xml"/><Relationship Id="rId6" Type="http://schemas.openxmlformats.org/officeDocument/2006/relationships/hyperlink" Target="https://docs.aws.amazon.com/securityhub/latest/userguide/securityhub-standards-fsbp-controls.html#fsbp-cloudtrail-1" TargetMode="External"/><Relationship Id="rId5" Type="http://schemas.openxmlformats.org/officeDocument/2006/relationships/hyperlink" Target="https://docs.aws.amazon.com/IAM/latest/UserGuide/what-is-access-analyzer.html" TargetMode="External"/><Relationship Id="rId4" Type="http://schemas.openxmlformats.org/officeDocument/2006/relationships/hyperlink" Target="https://aws.amazon.com/solutions/implementations/aws-firewall-mgr-automations-for-aws-orgs/" TargetMode="External"/><Relationship Id="rId9" Type="http://schemas.openxmlformats.org/officeDocument/2006/relationships/hyperlink" Target="https://aws.amazon.com/solutions/implementations/aws-security-hub-automated-response-and-remediation/"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6.xml"/><Relationship Id="rId1" Type="http://schemas.openxmlformats.org/officeDocument/2006/relationships/slideLayout" Target="../slideLayouts/slideLayout37.xml"/><Relationship Id="rId5" Type="http://schemas.openxmlformats.org/officeDocument/2006/relationships/image" Target="../media/image98.jpe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99.png"/><Relationship Id="rId21" Type="http://schemas.openxmlformats.org/officeDocument/2006/relationships/image" Target="../media/image117.png"/><Relationship Id="rId34" Type="http://schemas.openxmlformats.org/officeDocument/2006/relationships/image" Target="../media/image130.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1.png"/><Relationship Id="rId33" Type="http://schemas.openxmlformats.org/officeDocument/2006/relationships/image" Target="../media/image129.png"/><Relationship Id="rId2" Type="http://schemas.openxmlformats.org/officeDocument/2006/relationships/notesSlide" Target="../notesSlides/notesSlide28.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37.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20.png"/><Relationship Id="rId32" Type="http://schemas.openxmlformats.org/officeDocument/2006/relationships/image" Target="../media/image128.png"/><Relationship Id="rId37" Type="http://schemas.openxmlformats.org/officeDocument/2006/relationships/image" Target="../media/image131.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36" Type="http://schemas.openxmlformats.org/officeDocument/2006/relationships/image" Target="../media/image21.png"/><Relationship Id="rId10" Type="http://schemas.openxmlformats.org/officeDocument/2006/relationships/image" Target="../media/image106.png"/><Relationship Id="rId19" Type="http://schemas.openxmlformats.org/officeDocument/2006/relationships/image" Target="../media/image115.png"/><Relationship Id="rId31" Type="http://schemas.openxmlformats.org/officeDocument/2006/relationships/image" Target="../media/image127.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35" Type="http://schemas.openxmlformats.org/officeDocument/2006/relationships/image" Target="../media/image19.png"/></Relationships>
</file>

<file path=ppt/slides/_rels/slide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ws.amazon.com/codecommit/" TargetMode="External"/><Relationship Id="rId1" Type="http://schemas.openxmlformats.org/officeDocument/2006/relationships/slideLayout" Target="../slideLayouts/slideLayout37.xml"/><Relationship Id="rId4" Type="http://schemas.openxmlformats.org/officeDocument/2006/relationships/image" Target="../media/image132.png"/></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ws.amazon.com/codebuild/" TargetMode="External"/><Relationship Id="rId1" Type="http://schemas.openxmlformats.org/officeDocument/2006/relationships/slideLayout" Target="../slideLayouts/slideLayout37.xml"/></Relationships>
</file>

<file path=ppt/slides/_rels/slide12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aws.amazon.com/codedeploy/?nc=sn&amp;loc=0" TargetMode="External"/><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8" Type="http://schemas.openxmlformats.org/officeDocument/2006/relationships/hyperlink" Target="https://aws.amazon.com/cli/" TargetMode="External"/><Relationship Id="rId3" Type="http://schemas.openxmlformats.org/officeDocument/2006/relationships/image" Target="../media/image134.png"/><Relationship Id="rId7" Type="http://schemas.openxmlformats.org/officeDocument/2006/relationships/hyperlink" Target="https://aws.amazon.com/codestar/" TargetMode="External"/><Relationship Id="rId2" Type="http://schemas.openxmlformats.org/officeDocument/2006/relationships/image" Target="../media/image133.png"/><Relationship Id="rId1" Type="http://schemas.openxmlformats.org/officeDocument/2006/relationships/slideLayout" Target="../slideLayouts/slideLayout37.xml"/><Relationship Id="rId6" Type="http://schemas.openxmlformats.org/officeDocument/2006/relationships/hyperlink" Target="https://aws.amazon.com/codepipeline/" TargetMode="External"/><Relationship Id="rId5" Type="http://schemas.openxmlformats.org/officeDocument/2006/relationships/image" Target="../media/image136.png"/><Relationship Id="rId4" Type="http://schemas.openxmlformats.org/officeDocument/2006/relationships/image" Target="../media/image135.png"/><Relationship Id="rId9" Type="http://schemas.openxmlformats.org/officeDocument/2006/relationships/hyperlink" Target="https://aws.amazon.com/getting-started/tools-sdks/?nc2=type_a"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99.png"/><Relationship Id="rId21" Type="http://schemas.openxmlformats.org/officeDocument/2006/relationships/image" Target="../media/image117.png"/><Relationship Id="rId34" Type="http://schemas.openxmlformats.org/officeDocument/2006/relationships/image" Target="../media/image130.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1.png"/><Relationship Id="rId33" Type="http://schemas.openxmlformats.org/officeDocument/2006/relationships/image" Target="../media/image129.png"/><Relationship Id="rId2" Type="http://schemas.openxmlformats.org/officeDocument/2006/relationships/notesSlide" Target="../notesSlides/notesSlide29.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37.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20.png"/><Relationship Id="rId32" Type="http://schemas.openxmlformats.org/officeDocument/2006/relationships/image" Target="../media/image128.png"/><Relationship Id="rId37" Type="http://schemas.openxmlformats.org/officeDocument/2006/relationships/image" Target="../media/image131.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36" Type="http://schemas.openxmlformats.org/officeDocument/2006/relationships/image" Target="../media/image21.png"/><Relationship Id="rId10" Type="http://schemas.openxmlformats.org/officeDocument/2006/relationships/image" Target="../media/image106.png"/><Relationship Id="rId19" Type="http://schemas.openxmlformats.org/officeDocument/2006/relationships/image" Target="../media/image115.png"/><Relationship Id="rId31" Type="http://schemas.openxmlformats.org/officeDocument/2006/relationships/image" Target="../media/image127.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35" Type="http://schemas.openxmlformats.org/officeDocument/2006/relationships/image" Target="../media/image19.png"/></Relationships>
</file>

<file path=ppt/slides/_rels/slide128.xml.rels><?xml version="1.0" encoding="UTF-8" standalone="yes"?>
<Relationships xmlns="http://schemas.openxmlformats.org/package/2006/relationships"><Relationship Id="rId8" Type="http://schemas.openxmlformats.org/officeDocument/2006/relationships/hyperlink" Target="https://docs.amazonaws.cn/en_us/AWSCloudFormation/latest/UserGuide/cfn-console-add-tags.html" TargetMode="External"/><Relationship Id="rId3" Type="http://schemas.openxmlformats.org/officeDocument/2006/relationships/hyperlink" Target="https://docs.aws.amazon.com/cloudformation-cli/latest/userguide/what-is-cloudformation-cli.html" TargetMode="External"/><Relationship Id="rId7" Type="http://schemas.openxmlformats.org/officeDocument/2006/relationships/hyperlink" Target="https://docs.aws.amazon.com/AWSCloudFormation/latest/UserGuide/aws-attribute-dependson.html" TargetMode="External"/><Relationship Id="rId2" Type="http://schemas.openxmlformats.org/officeDocument/2006/relationships/hyperlink" Target="https://aws.amazon.com/cloudformation/" TargetMode="External"/><Relationship Id="rId1" Type="http://schemas.openxmlformats.org/officeDocument/2006/relationships/slideLayout" Target="../slideLayouts/slideLayout37.xml"/><Relationship Id="rId6" Type="http://schemas.openxmlformats.org/officeDocument/2006/relationships/hyperlink" Target="https://docs.aws.amazon.com/AWSCloudFormation/latest/UserGuide/cfn-console-create-stacks-changesets.html" TargetMode="External"/><Relationship Id="rId5" Type="http://schemas.openxmlformats.org/officeDocument/2006/relationships/hyperlink" Target="https://docs.aws.amazon.com/serverless-application-model/latest/developerguide/what-is-sam.html" TargetMode="External"/><Relationship Id="rId4" Type="http://schemas.openxmlformats.org/officeDocument/2006/relationships/hyperlink" Target="https://docs.aws.amazon.com/cdk/v2/guide/home.html" TargetMode="External"/><Relationship Id="rId9" Type="http://schemas.openxmlformats.org/officeDocument/2006/relationships/image" Target="../media/image137.png"/></Relationships>
</file>

<file path=ppt/slides/_rels/slide1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mailto:rich@quicloud.com" TargetMode="Externa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hyperlink" Target="https://mikhail.io/serverless/coldstarts/aws/" TargetMode="External"/><Relationship Id="rId3" Type="http://schemas.openxmlformats.org/officeDocument/2006/relationships/hyperlink" Target="https://numpy.org/" TargetMode="External"/><Relationship Id="rId7" Type="http://schemas.openxmlformats.org/officeDocument/2006/relationships/hyperlink" Target="https://aws.amazon.com/codeguru/" TargetMode="External"/><Relationship Id="rId2" Type="http://schemas.openxmlformats.org/officeDocument/2006/relationships/hyperlink" Target="https://pandas.pydata.org/" TargetMode="External"/><Relationship Id="rId1" Type="http://schemas.openxmlformats.org/officeDocument/2006/relationships/slideLayout" Target="../slideLayouts/slideLayout25.xml"/><Relationship Id="rId6" Type="http://schemas.openxmlformats.org/officeDocument/2006/relationships/hyperlink" Target="https://aws.amazon.com/developer/language/python/" TargetMode="External"/><Relationship Id="rId5" Type="http://schemas.openxmlformats.org/officeDocument/2006/relationships/hyperlink" Target="https://medium.com/two-minute-tech/most-popular-computer-programming-languages-in-2022-23e0f523391" TargetMode="External"/><Relationship Id="rId10" Type="http://schemas.openxmlformats.org/officeDocument/2006/relationships/image" Target="../media/image17.png"/><Relationship Id="rId4" Type="http://schemas.openxmlformats.org/officeDocument/2006/relationships/hyperlink" Target="https://jupyter.org/" TargetMode="Externa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s://wiki.python.org/moin/BeginnersGuide/Overview"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hyperlink" Target="https://blog.finxter.com/python-cheat-sheet/" TargetMode="Externa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rich-morrow/autom8d-basics-to-guru"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aws.amazon.com/sdk-for-python/" TargetMode="Externa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hyperlink" Target="https://docs.aws.amazon.com/systems-manager/latest/userguide/systems-manager-automation.html" TargetMode="Externa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hyperlink" Target="mailto:me@email.com" TargetMode="Externa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controls.html"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hyperlink" Target="https://aws.amazon.com/blogs/security/tag/aws-lambd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hyperlink" Target="https://aws.amazon.com/about-aws/whats-new/2022/01/aws-trusted-advisor-security-hub/" TargetMode="External"/><Relationship Id="rId3" Type="http://schemas.openxmlformats.org/officeDocument/2006/relationships/hyperlink" Target="https://aws.amazon.com/blogs/publicsector/automate-security-orchestration-in-aws-security-hub-with-trend-micro-cloud-one/" TargetMode="External"/><Relationship Id="rId7" Type="http://schemas.openxmlformats.org/officeDocument/2006/relationships/hyperlink" Target="https://docs.aws.amazon.com/inspector/latest/user/securityhub-integration.html" TargetMode="External"/><Relationship Id="rId2" Type="http://schemas.openxmlformats.org/officeDocument/2006/relationships/hyperlink" Target="https://aws.amazon.com/security-hub/" TargetMode="External"/><Relationship Id="rId1" Type="http://schemas.openxmlformats.org/officeDocument/2006/relationships/slideLayout" Target="../slideLayouts/slideLayout25.xml"/><Relationship Id="rId6" Type="http://schemas.openxmlformats.org/officeDocument/2006/relationships/hyperlink" Target="https://docs.aws.amazon.com/securityhub/latest/userguide/securityhub-standards-fsbp-controls.html#fsbp-cloudtrail-1" TargetMode="External"/><Relationship Id="rId5" Type="http://schemas.openxmlformats.org/officeDocument/2006/relationships/hyperlink" Target="https://docs.aws.amazon.com/IAM/latest/UserGuide/what-is-access-analyzer.html" TargetMode="External"/><Relationship Id="rId4" Type="http://schemas.openxmlformats.org/officeDocument/2006/relationships/hyperlink" Target="https://aws.amazon.com/solutions/implementations/aws-firewall-mgr-automations-for-aws-orgs/" TargetMode="External"/><Relationship Id="rId9" Type="http://schemas.openxmlformats.org/officeDocument/2006/relationships/hyperlink" Target="https://aws.amazon.com/solutions/implementations/aws-security-hub-automated-response-and-remediat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aws.amazon.com/lambda/latest/dg/security-compliance.html" TargetMode="External"/><Relationship Id="rId2" Type="http://schemas.openxmlformats.org/officeDocument/2006/relationships/hyperlink" Target="https://aws.amazon.com/financial-services/security-compliance/compliance-center/?country-compliance-center-cards.sort-by=item.additionalFields.headline&amp;country-compliance-center-cards.sort-order=asc&amp;awsf.country-compliance-center-master-filter=*all" TargetMode="Externa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aws.amazon.com/blogs/devops/continuous-deployment-to-kubernetes-using-aws-codepipeline-aws-codecommit-aws-codebuild-amazon-ecr-and-aws-lambda/" TargetMode="External"/><Relationship Id="rId2" Type="http://schemas.openxmlformats.org/officeDocument/2006/relationships/hyperlink" Target="https://aws.amazon.com/blogs/compute/automated-cleanup-of-unused-images-in-amazon-ecr/" TargetMode="External"/><Relationship Id="rId1" Type="http://schemas.openxmlformats.org/officeDocument/2006/relationships/slideLayout" Target="../slideLayouts/slideLayout25.xml"/><Relationship Id="rId4" Type="http://schemas.openxmlformats.org/officeDocument/2006/relationships/hyperlink" Target="https://aws.amazon.com/blogs/iot/using-continuous-jobs-with-aws-iot-device-managemen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hyperlink" Target="https://awspolicygen.s3.us-east-1.amazonaws.com/policygen.html" TargetMode="Externa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12.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8" Type="http://schemas.openxmlformats.org/officeDocument/2006/relationships/hyperlink" Target="https://docs.aws.amazon.com/kms/latest/developerguide/security-logging-monitoring.html" TargetMode="External"/><Relationship Id="rId3" Type="http://schemas.openxmlformats.org/officeDocument/2006/relationships/hyperlink" Target="https://docs.aws.amazon.com/AmazonS3/latest/userguide/LogFormat.html" TargetMode="External"/><Relationship Id="rId7" Type="http://schemas.openxmlformats.org/officeDocument/2006/relationships/hyperlink" Target="https://docs.aws.amazon.com/apigateway/latest/developerguide/set-up-logging.html" TargetMode="External"/><Relationship Id="rId2" Type="http://schemas.openxmlformats.org/officeDocument/2006/relationships/hyperlink" Target="https://docs.aws.amazon.com/awscloudtrail/latest/userguide/cloudtrail-log-file-examples.html" TargetMode="External"/><Relationship Id="rId1" Type="http://schemas.openxmlformats.org/officeDocument/2006/relationships/slideLayout" Target="../slideLayouts/slideLayout25.xml"/><Relationship Id="rId6" Type="http://schemas.openxmlformats.org/officeDocument/2006/relationships/hyperlink" Target="https://docs.aws.amazon.com/AmazonCloudFront/latest/DeveloperGuide/AccessLogs.html" TargetMode="External"/><Relationship Id="rId5" Type="http://schemas.openxmlformats.org/officeDocument/2006/relationships/hyperlink" Target="https://docs.aws.amazon.com/elasticloadbalancing/latest/network/load-balancer-access-logs.html" TargetMode="External"/><Relationship Id="rId4" Type="http://schemas.openxmlformats.org/officeDocument/2006/relationships/hyperlink" Target="https://docs.aws.amazon.com/elasticloadbalancing/latest/application/load-balancer-access-log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hyperlink" Target="https://docs.aws.amazon.com/cognito/latest/developerguide/getting-credentials.html" TargetMode="External"/><Relationship Id="rId2" Type="http://schemas.openxmlformats.org/officeDocument/2006/relationships/hyperlink" Target="https://docs.aws.amazon.com/IAM/latest/UserGuide/id_roles_providers_enable-console-saml.html" TargetMode="External"/><Relationship Id="rId1" Type="http://schemas.openxmlformats.org/officeDocument/2006/relationships/slideLayout" Target="../slideLayouts/slideLayout25.xml"/><Relationship Id="rId6" Type="http://schemas.openxmlformats.org/officeDocument/2006/relationships/hyperlink" Target="https://docs.aws.amazon.com/AmazonCloudFront/latest/DeveloperGuide/private-content-signed-urls.html" TargetMode="External"/><Relationship Id="rId5" Type="http://schemas.openxmlformats.org/officeDocument/2006/relationships/hyperlink" Target="https://docs.aws.amazon.com/AmazonS3/latest/userguide/ShareObjectPreSignedURL.html" TargetMode="External"/><Relationship Id="rId4" Type="http://schemas.openxmlformats.org/officeDocument/2006/relationships/hyperlink" Target="https://aws.amazon.com/blogs/security/how-to-use-trust-policies-with-iam-rol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5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36.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hyperlink" Target="https://aws.amazon.com/systems-manager/" TargetMode="External"/><Relationship Id="rId1" Type="http://schemas.openxmlformats.org/officeDocument/2006/relationships/slideLayout" Target="../slideLayouts/slideLayout2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hyperlink" Target="https://aws.amazon.com/systems-manager/features/#OpsCenter" TargetMode="External"/><Relationship Id="rId9" Type="http://schemas.openxmlformats.org/officeDocument/2006/relationships/image" Target="../media/image51.png"/><Relationship Id="rId14" Type="http://schemas.openxmlformats.org/officeDocument/2006/relationships/hyperlink" Target="https://aws.amazon.com/systems-manager/feature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aws.amazon.com/inspector/?nc=sn&amp;loc=0"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8" Type="http://schemas.openxmlformats.org/officeDocument/2006/relationships/hyperlink" Target="https://aws.amazon.com/blogs/security/how-to-securely-provide-database-credentials-to-lambda-functions-by-using-aws-secrets-manager/" TargetMode="External"/><Relationship Id="rId3" Type="http://schemas.openxmlformats.org/officeDocument/2006/relationships/image" Target="../media/image5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57.png"/><Relationship Id="rId5" Type="http://schemas.openxmlformats.org/officeDocument/2006/relationships/image" Target="../media/image31.png"/><Relationship Id="rId4" Type="http://schemas.openxmlformats.org/officeDocument/2006/relationships/hyperlink" Target="https://aws.amazon.com/secrets-manag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docs.aws.amazon.com/autoscaling/ec2/userguide/lifecycle-hooks-overview.html" TargetMode="External"/><Relationship Id="rId1" Type="http://schemas.openxmlformats.org/officeDocument/2006/relationships/slideLayout" Target="../slideLayouts/slideLayout25.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hyperlink" Target="https://aws.amazon.com/blogs/storage/automating-amazon-ebs-volume-resizing-with-aws-step-functions-and-aws-systems-manager/"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hyperlink" Target="https://aws.amazon.com/blogs/security/how-to-audit-your-aws-resources-for-security-compliance-by-using-custom-aws-config-rules/" TargetMode="External"/><Relationship Id="rId5" Type="http://schemas.openxmlformats.org/officeDocument/2006/relationships/hyperlink" Target="https://medium.com/@rfreeman/serverless-dynamic-real-time-dashboard-with-aws-dynamodb-a1a7f8d3bc01" TargetMode="External"/><Relationship Id="rId4" Type="http://schemas.openxmlformats.org/officeDocument/2006/relationships/hyperlink" Target="https://aws.amazon.com/blogs/architecture/optimize-cost-by-automating-the-start-stop-of-resources-in-non-production-environment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5.xml"/><Relationship Id="rId4" Type="http://schemas.openxmlformats.org/officeDocument/2006/relationships/hyperlink" Target="https://docs.aws.amazon.com/awssupport/latest/user/cloudwatch-events-ta.htm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6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jpe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hyperlink" Target="https://www.cve.org/" TargetMode="External"/><Relationship Id="rId2" Type="http://schemas.openxmlformats.org/officeDocument/2006/relationships/hyperlink" Target="https://owasp.org/www-project-top-ten/" TargetMode="External"/><Relationship Id="rId1" Type="http://schemas.openxmlformats.org/officeDocument/2006/relationships/slideLayout" Target="../slideLayouts/slideLayout37.xml"/><Relationship Id="rId6" Type="http://schemas.openxmlformats.org/officeDocument/2006/relationships/image" Target="../media/image73.png"/><Relationship Id="rId5" Type="http://schemas.openxmlformats.org/officeDocument/2006/relationships/hyperlink" Target="https://aws.amazon.com/firewall-manager/?nc2=type_a" TargetMode="External"/><Relationship Id="rId4" Type="http://schemas.openxmlformats.org/officeDocument/2006/relationships/hyperlink" Target="https://aws.amazon.com/marketplace/solutions/security/waf-managed-rule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aws.amazon.com/waf/features/" TargetMode="External"/><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docs.aws.amazon.com/config/latest/developerguide/conformance-packs.html" TargetMode="External"/><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3" Type="http://schemas.openxmlformats.org/officeDocument/2006/relationships/hyperlink" Target="https://aws.amazon.com/config/features/" TargetMode="External"/><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ws.amazon.com/guardduty/features/" TargetMode="External"/><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7.png"/><Relationship Id="rId9"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57.png"/><Relationship Id="rId9" Type="http://schemas.openxmlformats.org/officeDocument/2006/relationships/image" Target="../media/image82.png"/></Relationships>
</file>

<file path=ppt/slides/_rels/slide9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7.png"/><Relationship Id="rId7"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37.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2.png"/></Relationships>
</file>

<file path=ppt/slides/_rels/slide9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7.png"/><Relationship Id="rId7"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7.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2.png"/></Relationships>
</file>

<file path=ppt/slides/_rels/slide9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7.png"/><Relationship Id="rId7"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37.xml"/><Relationship Id="rId6" Type="http://schemas.openxmlformats.org/officeDocument/2006/relationships/image" Target="../media/image81.png"/><Relationship Id="rId5" Type="http://schemas.openxmlformats.org/officeDocument/2006/relationships/image" Target="../media/image79.png"/><Relationship Id="rId10" Type="http://schemas.openxmlformats.org/officeDocument/2006/relationships/image" Target="../media/image85.png"/><Relationship Id="rId4" Type="http://schemas.openxmlformats.org/officeDocument/2006/relationships/image" Target="../media/image80.png"/><Relationship Id="rId9" Type="http://schemas.openxmlformats.org/officeDocument/2006/relationships/image" Target="../media/image82.png"/></Relationships>
</file>

<file path=ppt/slides/_rels/slide9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7.png"/><Relationship Id="rId7"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37.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2.png"/></Relationships>
</file>

<file path=ppt/slides/_rels/slide9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7.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7.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37.xml"/><Relationship Id="rId4" Type="http://schemas.openxmlformats.org/officeDocument/2006/relationships/image" Target="../media/image89.png"/></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docs.aws.amazon.com/organizations/latest/userguide/services-that-can-integrate-detective.html" TargetMode="External"/><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472680" y="1260000"/>
            <a:ext cx="4549680" cy="1682640"/>
          </a:xfrm>
          <a:prstGeom prst="rect">
            <a:avLst/>
          </a:prstGeom>
          <a:noFill/>
          <a:ln>
            <a:noFill/>
          </a:ln>
        </p:spPr>
        <p:txBody>
          <a:bodyPr lIns="0" tIns="0" rIns="0" bIns="0">
            <a:noAutofit/>
          </a:bodyPr>
          <a:lstStyle/>
          <a:p>
            <a:pPr>
              <a:lnSpc>
                <a:spcPts val="3149"/>
              </a:lnSpc>
            </a:pPr>
            <a:r>
              <a:rPr lang="en-US" sz="2850" b="1" strike="noStrike" spc="12">
                <a:solidFill>
                  <a:srgbClr val="D4EAE4"/>
                </a:solidFill>
                <a:latin typeface="Calibri"/>
              </a:rPr>
              <a:t>Lambda Automation:</a:t>
            </a:r>
            <a:br/>
            <a:r>
              <a:rPr lang="en-US" sz="2850" b="1" strike="noStrike" spc="12">
                <a:solidFill>
                  <a:srgbClr val="D4EAE4"/>
                </a:solidFill>
                <a:latin typeface="Calibri"/>
              </a:rPr>
              <a:t>Basics to Guru</a:t>
            </a:r>
            <a:endParaRPr lang="en-US" sz="2850" b="0" strike="noStrike" spc="-1">
              <a:solidFill>
                <a:srgbClr val="000000"/>
              </a:solidFill>
              <a:latin typeface="Arial"/>
            </a:endParaRPr>
          </a:p>
        </p:txBody>
      </p:sp>
      <p:sp>
        <p:nvSpPr>
          <p:cNvPr id="177" name="TextShape 2"/>
          <p:cNvSpPr txBox="1"/>
          <p:nvPr/>
        </p:nvSpPr>
        <p:spPr>
          <a:xfrm>
            <a:off x="472680" y="2101680"/>
            <a:ext cx="3396960" cy="1099800"/>
          </a:xfrm>
          <a:prstGeom prst="rect">
            <a:avLst/>
          </a:prstGeom>
          <a:noFill/>
          <a:ln>
            <a:noFill/>
          </a:ln>
        </p:spPr>
        <p:txBody>
          <a:bodyPr lIns="0" tIns="0" rIns="0" bIns="0">
            <a:noAutofit/>
          </a:bodyPr>
          <a:lstStyle/>
          <a:p>
            <a:pPr algn="ctr"/>
            <a:endParaRPr lang="en-US" sz="3200" b="0" strike="noStrike" spc="-1">
              <a:latin typeface="Arial"/>
            </a:endParaRPr>
          </a:p>
        </p:txBody>
      </p:sp>
      <p:sp>
        <p:nvSpPr>
          <p:cNvPr id="178" name="TextShape 3"/>
          <p:cNvSpPr txBox="1"/>
          <p:nvPr/>
        </p:nvSpPr>
        <p:spPr>
          <a:xfrm>
            <a:off x="472680" y="2931120"/>
            <a:ext cx="3962160" cy="213840"/>
          </a:xfrm>
          <a:prstGeom prst="rect">
            <a:avLst/>
          </a:prstGeom>
          <a:noFill/>
          <a:ln>
            <a:noFill/>
          </a:ln>
        </p:spPr>
        <p:txBody>
          <a:bodyPr lIns="0" tIns="0" rIns="0" bIns="0">
            <a:noAutofit/>
          </a:bodyPr>
          <a:lstStyle/>
          <a:p>
            <a:pPr>
              <a:lnSpc>
                <a:spcPts val="1650"/>
              </a:lnSpc>
            </a:pPr>
            <a:r>
              <a:rPr lang="en-US" sz="1350" b="0" strike="noStrike" spc="-1">
                <a:solidFill>
                  <a:srgbClr val="FFFFFF"/>
                </a:solidFill>
                <a:latin typeface="Calibri"/>
                <a:ea typeface="Lato Medium"/>
              </a:rPr>
              <a:t>Presented by </a:t>
            </a:r>
            <a:r>
              <a:rPr lang="en-US" sz="1350" b="1" strike="noStrike" spc="-1">
                <a:solidFill>
                  <a:srgbClr val="FFFFFF"/>
                </a:solidFill>
                <a:latin typeface="Calibri"/>
                <a:ea typeface="Lato Medium"/>
              </a:rPr>
              <a:t>Rich Morrow</a:t>
            </a:r>
            <a:endParaRPr lang="en-US" sz="1350" b="0" strike="noStrike" spc="-1">
              <a:solidFill>
                <a:srgbClr val="000000"/>
              </a:solidFill>
              <a:latin typeface="Arial"/>
            </a:endParaRPr>
          </a:p>
          <a:p>
            <a:pPr>
              <a:lnSpc>
                <a:spcPts val="1650"/>
              </a:lnSpc>
            </a:pPr>
            <a:endParaRPr lang="en-US" sz="1350" b="0" strike="noStrike" spc="-1">
              <a:solidFill>
                <a:srgbClr val="000000"/>
              </a:solidFill>
              <a:latin typeface="Arial"/>
            </a:endParaRPr>
          </a:p>
          <a:p>
            <a:pPr>
              <a:lnSpc>
                <a:spcPts val="1650"/>
              </a:lnSpc>
            </a:pPr>
            <a:endParaRPr lang="en-US" sz="1350" b="0" strike="noStrike" spc="-1">
              <a:solidFill>
                <a:srgbClr val="000000"/>
              </a:solidFill>
              <a:latin typeface="Arial"/>
            </a:endParaRPr>
          </a:p>
        </p:txBody>
      </p:sp>
      <p:pic>
        <p:nvPicPr>
          <p:cNvPr id="179" name="Picture Placeholder 6"/>
          <p:cNvPicPr/>
          <p:nvPr/>
        </p:nvPicPr>
        <p:blipFill>
          <a:blip r:embed="rId3"/>
          <a:srcRect t="18320" b="18320"/>
          <a:stretch/>
        </p:blipFill>
        <p:spPr>
          <a:xfrm>
            <a:off x="4962600" y="1548000"/>
            <a:ext cx="3359880" cy="2980080"/>
          </a:xfrm>
          <a:prstGeom prst="rect">
            <a:avLst/>
          </a:prstGeom>
          <a:ln>
            <a:noFill/>
          </a:ln>
        </p:spPr>
      </p:pic>
      <p:sp>
        <p:nvSpPr>
          <p:cNvPr id="180" name="TextShape 4"/>
          <p:cNvSpPr txBox="1"/>
          <p:nvPr/>
        </p:nvSpPr>
        <p:spPr>
          <a:xfrm>
            <a:off x="8539560" y="4887000"/>
            <a:ext cx="124560" cy="82440"/>
          </a:xfrm>
          <a:prstGeom prst="rect">
            <a:avLst/>
          </a:prstGeom>
          <a:noFill/>
          <a:ln>
            <a:noFill/>
          </a:ln>
        </p:spPr>
        <p:txBody>
          <a:bodyPr lIns="0" tIns="0" rIns="0" bIns="0" anchor="ctr">
            <a:noAutofit/>
          </a:bodyPr>
          <a:lstStyle/>
          <a:p>
            <a:pPr>
              <a:lnSpc>
                <a:spcPct val="100000"/>
              </a:lnSpc>
            </a:pPr>
            <a:fld id="{F333D57D-7A0C-4E64-BD6B-34B491EB7D5E}" type="slidenum">
              <a:rPr lang="en-US" sz="600" b="1" strike="noStrike" spc="-1">
                <a:solidFill>
                  <a:srgbClr val="003057"/>
                </a:solidFill>
                <a:latin typeface="Arial"/>
                <a:ea typeface="Lato Light"/>
              </a:rPr>
              <a:t>1</a:t>
            </a:fld>
            <a:endParaRPr lang="en-US" sz="600" b="0" strike="noStrike" spc="-1">
              <a:latin typeface="Times New Roman"/>
            </a:endParaRPr>
          </a:p>
        </p:txBody>
      </p:sp>
      <p:sp>
        <p:nvSpPr>
          <p:cNvPr id="181" name="Line 5"/>
          <p:cNvSpPr/>
          <p:nvPr/>
        </p:nvSpPr>
        <p:spPr>
          <a:xfrm>
            <a:off x="8504640" y="4896360"/>
            <a:ext cx="0" cy="64800"/>
          </a:xfrm>
          <a:prstGeom prst="line">
            <a:avLst/>
          </a:prstGeom>
          <a:ln w="6480">
            <a:solidFill>
              <a:schemeClr val="bg2"/>
            </a:solidFill>
            <a:round/>
          </a:ln>
        </p:spPr>
        <p:style>
          <a:lnRef idx="1">
            <a:schemeClr val="accent1"/>
          </a:lnRef>
          <a:fillRef idx="0">
            <a:schemeClr val="accent1"/>
          </a:fillRef>
          <a:effectRef idx="0">
            <a:schemeClr val="accent1"/>
          </a:effectRef>
          <a:fontRef idx="minor"/>
        </p:style>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Value props of Serverless</a:t>
            </a:r>
          </a:p>
        </p:txBody>
      </p:sp>
      <p:sp>
        <p:nvSpPr>
          <p:cNvPr id="19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No “care and feeding” of infrastructure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Patching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Security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Monitoring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Networking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Scaling (Vertical -or- Horizontal)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Serverless architectures let you focus on your product, not your infrastructure.</a:t>
            </a:r>
          </a:p>
          <a:p>
            <a:pPr marL="457200">
              <a:lnSpc>
                <a:spcPct val="100000"/>
              </a:lnSpc>
              <a:spcBef>
                <a:spcPts val="400"/>
              </a:spcBef>
            </a:pPr>
            <a:endParaRPr lang="en-US" sz="2200" b="0" strike="noStrike" spc="-1">
              <a:solidFill>
                <a:srgbClr val="000000"/>
              </a:solidFill>
              <a:latin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794"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79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frequently are you involved in GRC-related issues?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Never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Once/twice a quarter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Once/twice a month</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Once twice a week</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Every. Damn. Day.</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TextShape 1"/>
          <p:cNvSpPr txBox="1"/>
          <p:nvPr/>
        </p:nvSpPr>
        <p:spPr>
          <a:xfrm>
            <a:off x="805680" y="0"/>
            <a:ext cx="7611480" cy="1127520"/>
          </a:xfrm>
          <a:prstGeom prst="rect">
            <a:avLst/>
          </a:prstGeom>
          <a:solidFill>
            <a:srgbClr val="8EB4E3"/>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S8: Governance, Regulation, and Compliance (GRC) Automation</a:t>
            </a:r>
          </a:p>
        </p:txBody>
      </p:sp>
      <p:sp>
        <p:nvSpPr>
          <p:cNvPr id="796"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GRC concerns in a cloud environment.</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AWS GRC services (Shield, Macie, Inspector, Security Hub).</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Deeper look into Inspector and Macie.</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GRC Lab.</a:t>
            </a:r>
            <a:endParaRPr lang="en-US" sz="2200" b="0" strike="noStrike" spc="-1">
              <a:solidFill>
                <a:srgbClr val="000000"/>
              </a:solidFill>
              <a:latin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GRC Concerns in a cloud environment 1</a:t>
            </a:r>
          </a:p>
        </p:txBody>
      </p:sp>
      <p:sp>
        <p:nvSpPr>
          <p:cNvPr id="80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Ingress / egress data transfer to / from cloud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VPN (many options), TLS (every service supports, some mandate), DirectConnect (dedicated fiber)</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Data storage in cloud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Native encryption (if service supports, GRC req’s allow)</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KMS encryption – meets 95%+ of GRC needs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Cloud HSM encryption – for the other 5%</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Client-side encryption – always an option!</a:t>
            </a:r>
          </a:p>
        </p:txBody>
      </p:sp>
      <p:sp>
        <p:nvSpPr>
          <p:cNvPr id="801" name="CustomShape 3"/>
          <p:cNvSpPr/>
          <p:nvPr/>
        </p:nvSpPr>
        <p:spPr>
          <a:xfrm>
            <a:off x="1341720" y="4194000"/>
            <a:ext cx="6581880" cy="333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a:solidFill>
                  <a:srgbClr val="000000"/>
                </a:solidFill>
                <a:latin typeface="Calibri"/>
              </a:rPr>
              <a:t>AWS likes to say </a:t>
            </a:r>
            <a:r>
              <a:rPr lang="en-US" sz="1600" b="1" i="1" strike="noStrike" spc="-1">
                <a:solidFill>
                  <a:srgbClr val="000000"/>
                </a:solidFill>
                <a:latin typeface="Calibri"/>
              </a:rPr>
              <a:t>“Move the attacker off of your infrastructure and onto ours”</a:t>
            </a:r>
            <a:endParaRPr lang="en-US" sz="16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1"/>
                                        </p:tgtEl>
                                        <p:attrNameLst>
                                          <p:attrName>style.visibility</p:attrName>
                                        </p:attrNameLst>
                                      </p:cBhvr>
                                      <p:to>
                                        <p:strVal val="visible"/>
                                      </p:to>
                                    </p:set>
                                    <p:anim calcmode="lin" valueType="num">
                                      <p:cBhvr additive="repl">
                                        <p:cTn id="7" dur="500" fill="hold"/>
                                        <p:tgtEl>
                                          <p:spTgt spid="801"/>
                                        </p:tgtEl>
                                        <p:attrNameLst>
                                          <p:attrName>ppt_x</p:attrName>
                                        </p:attrNameLst>
                                      </p:cBhvr>
                                      <p:tavLst>
                                        <p:tav tm="0">
                                          <p:val>
                                            <p:strVal val="#ppt_x"/>
                                          </p:val>
                                        </p:tav>
                                        <p:tav tm="100000">
                                          <p:val>
                                            <p:strVal val="#ppt_x"/>
                                          </p:val>
                                        </p:tav>
                                      </p:tavLst>
                                    </p:anim>
                                    <p:anim calcmode="lin" valueType="num">
                                      <p:cBhvr additive="repl">
                                        <p:cTn id="8" dur="500" fill="hold"/>
                                        <p:tgtEl>
                                          <p:spTgt spid="8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GRC Concerns in a cloud environment 2</a:t>
            </a:r>
          </a:p>
        </p:txBody>
      </p:sp>
      <p:sp>
        <p:nvSpPr>
          <p:cNvPr id="80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Identities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Federation, SSO [esp SAML] preferred for internal</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Cognito preferred for end-users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Audit trails, Config Management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Always turn on CloudTrail!</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Always turn on Config!</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Logging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Always turn on all possible logs – even if not needed</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Service-level support </a:t>
            </a:r>
            <a:r>
              <a:rPr lang="en-US" sz="2200" b="0" strike="noStrike" spc="-1">
                <a:solidFill>
                  <a:srgbClr val="000000"/>
                </a:solidFill>
                <a:latin typeface="Calibri"/>
              </a:rPr>
              <a:t>for specific GRC requirements!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Always. Hire. Independent. Auditors. ALWAYS! </a:t>
            </a:r>
          </a:p>
          <a:p>
            <a:endParaRPr lang="en-US" sz="2200" b="0" strike="noStrike" spc="-1">
              <a:solidFill>
                <a:srgbClr val="000000"/>
              </a:solidFill>
              <a:latin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Shield</a:t>
            </a:r>
            <a:endParaRPr lang="en-US" sz="3600" b="0" strike="noStrike" spc="-1">
              <a:solidFill>
                <a:srgbClr val="000000"/>
              </a:solidFill>
              <a:latin typeface="Calibri"/>
            </a:endParaRPr>
          </a:p>
        </p:txBody>
      </p:sp>
      <p:sp>
        <p:nvSpPr>
          <p:cNvPr id="80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always-on DDOS protection”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Two levels of service: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Standard (FREE)</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Automatically deployed on CloudFront and Route53</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Protects against all known L3 &amp; L4 attacks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Advanced (Paid)</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Selectively deploy on ALB, NLB, EIP, EC2, </a:t>
            </a:r>
            <a:r>
              <a:rPr lang="en-US" sz="1800" b="0" u="sng" strike="noStrike" spc="-1">
                <a:solidFill>
                  <a:srgbClr val="0000FF"/>
                </a:solidFill>
                <a:uFillTx/>
                <a:latin typeface="Calibri"/>
                <a:hlinkClick r:id="rId3"/>
              </a:rPr>
              <a:t>Global Accelerator</a:t>
            </a:r>
            <a:r>
              <a:rPr lang="en-US" sz="1800" b="0" strike="noStrike" spc="-1">
                <a:solidFill>
                  <a:srgbClr val="000000"/>
                </a:solidFill>
                <a:latin typeface="Calibri"/>
              </a:rPr>
              <a:t>, R53, and CloudFront (but </a:t>
            </a:r>
            <a:r>
              <a:rPr lang="en-US" sz="1800" b="1" strike="noStrike" spc="-1">
                <a:solidFill>
                  <a:srgbClr val="000000"/>
                </a:solidFill>
                <a:latin typeface="Calibri"/>
              </a:rPr>
              <a:t>NOT API Gateway</a:t>
            </a:r>
            <a:r>
              <a:rPr lang="en-US" sz="1800" b="0" strike="noStrike" spc="-1">
                <a:solidFill>
                  <a:srgbClr val="000000"/>
                </a:solidFill>
                <a:latin typeface="Calibri"/>
              </a:rPr>
              <a:t>)</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Protections beyond standard, including L7 &amp; WAF integration</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24x7 Shield Response Team (SRT), who can help author WAF rules</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Bill protection (reimbursement) for DDOS-incurred charges</a:t>
            </a:r>
          </a:p>
          <a:p>
            <a:endParaRPr lang="en-US" sz="1800" b="0" strike="noStrike" spc="-1">
              <a:solidFill>
                <a:srgbClr val="000000"/>
              </a:solidFill>
              <a:latin typeface="Calibri"/>
            </a:endParaRPr>
          </a:p>
        </p:txBody>
      </p:sp>
      <p:pic>
        <p:nvPicPr>
          <p:cNvPr id="806" name="Graphic 22"/>
          <p:cNvPicPr/>
          <p:nvPr/>
        </p:nvPicPr>
        <p:blipFill>
          <a:blip r:embed="rId4"/>
          <a:stretch/>
        </p:blipFill>
        <p:spPr>
          <a:xfrm>
            <a:off x="7592040" y="179640"/>
            <a:ext cx="761760" cy="761760"/>
          </a:xfrm>
          <a:prstGeom prst="rect">
            <a:avLst/>
          </a:prstGeom>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a:t>
            </a:r>
            <a:r>
              <a:rPr lang="en-US" sz="3600" b="0" u="sng" strike="noStrike" spc="-1">
                <a:solidFill>
                  <a:srgbClr val="0000FF"/>
                </a:solidFill>
                <a:uFillTx/>
                <a:latin typeface="Calibri"/>
                <a:hlinkClick r:id="rId2"/>
              </a:rPr>
              <a:t>Macie</a:t>
            </a:r>
            <a:endParaRPr lang="en-US" sz="3600" b="0" strike="noStrike" spc="-1">
              <a:solidFill>
                <a:srgbClr val="000000"/>
              </a:solidFill>
              <a:latin typeface="Calibri"/>
            </a:endParaRPr>
          </a:p>
        </p:txBody>
      </p:sp>
      <p:sp>
        <p:nvSpPr>
          <p:cNvPr id="80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data security and data privacy service that uses machine learning to discover and protect sensitive data”</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Currently only works with S3 (rumors abound of expansion)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Detects “known” sensitive data like PII, PCI,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Allows detection of “custom” sensitive data</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Alerts on:</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Unencrypted buckets</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Publicly accessible buckets</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Buckets shared w/other Accounts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Works with Organizations</a:t>
            </a:r>
          </a:p>
          <a:p>
            <a:endParaRPr lang="en-US" sz="2000" b="0" strike="noStrike" spc="-1">
              <a:solidFill>
                <a:srgbClr val="000000"/>
              </a:solidFill>
              <a:latin typeface="Calibri"/>
            </a:endParaRPr>
          </a:p>
        </p:txBody>
      </p:sp>
      <p:pic>
        <p:nvPicPr>
          <p:cNvPr id="809" name="Graphic 6"/>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Macie: High Level</a:t>
            </a:r>
          </a:p>
        </p:txBody>
      </p:sp>
      <p:pic>
        <p:nvPicPr>
          <p:cNvPr id="811" name="Graphic 6"/>
          <p:cNvPicPr/>
          <p:nvPr/>
        </p:nvPicPr>
        <p:blipFill>
          <a:blip r:embed="rId2"/>
          <a:stretch/>
        </p:blipFill>
        <p:spPr>
          <a:xfrm>
            <a:off x="7592040" y="179640"/>
            <a:ext cx="761760" cy="761760"/>
          </a:xfrm>
          <a:prstGeom prst="rect">
            <a:avLst/>
          </a:prstGeom>
          <a:ln>
            <a:noFill/>
          </a:ln>
        </p:spPr>
      </p:pic>
      <p:pic>
        <p:nvPicPr>
          <p:cNvPr id="812" name="Picture 2"/>
          <p:cNvPicPr/>
          <p:nvPr/>
        </p:nvPicPr>
        <p:blipFill>
          <a:blip r:embed="rId3"/>
          <a:stretch/>
        </p:blipFill>
        <p:spPr>
          <a:xfrm>
            <a:off x="1288080" y="1464480"/>
            <a:ext cx="6567480" cy="2214000"/>
          </a:xfrm>
          <a:prstGeom prst="rect">
            <a:avLst/>
          </a:prstGeom>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Macie: Use cases</a:t>
            </a:r>
          </a:p>
        </p:txBody>
      </p:sp>
      <p:sp>
        <p:nvSpPr>
          <p:cNvPr id="81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Analyze OTHER AWS data.</a:t>
            </a:r>
          </a:p>
          <a:p>
            <a:pPr marL="743040" lvl="1" indent="-285480">
              <a:lnSpc>
                <a:spcPct val="100000"/>
              </a:lnSpc>
              <a:spcBef>
                <a:spcPts val="400"/>
              </a:spcBef>
              <a:buClr>
                <a:srgbClr val="000000"/>
              </a:buClr>
              <a:buFont typeface="Arial"/>
              <a:buChar char="•"/>
            </a:pPr>
            <a:r>
              <a:rPr lang="en-US" sz="2000" b="0" i="1" strike="noStrike" spc="-1">
                <a:solidFill>
                  <a:srgbClr val="000000"/>
                </a:solidFill>
                <a:latin typeface="Calibri"/>
              </a:rPr>
              <a:t>“Currently only works with S3” </a:t>
            </a:r>
            <a:r>
              <a:rPr lang="en-US" sz="2000" b="0" strike="noStrike" spc="-1">
                <a:solidFill>
                  <a:srgbClr val="000000"/>
                </a:solidFill>
                <a:latin typeface="Calibri"/>
              </a:rPr>
              <a:t>…But it’s really trivial to copy data from other AWS services into S3</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Snapshots from RDS, EBS, DDB, etc</a:t>
            </a:r>
          </a:p>
          <a:p>
            <a:pPr marL="1143000" lvl="2" indent="-228240">
              <a:lnSpc>
                <a:spcPct val="100000"/>
              </a:lnSpc>
              <a:spcBef>
                <a:spcPts val="360"/>
              </a:spcBef>
              <a:buClr>
                <a:srgbClr val="000000"/>
              </a:buClr>
              <a:buFont typeface="Arial"/>
              <a:buChar char="•"/>
            </a:pPr>
            <a:r>
              <a:rPr lang="en-US" sz="1800" b="0" strike="noStrike" spc="-1">
                <a:solidFill>
                  <a:srgbClr val="000000"/>
                </a:solidFill>
                <a:latin typeface="Calibri"/>
              </a:rPr>
              <a:t>API Copy command from other services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Identify sensitive data during migrations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Create S3 staging area for ingress data &amp; perform Macie analysis there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Maintain regulatory compliance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Schedule data analysis to be once, daily, weekly,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Scan reports contain all findings, buckets, objects, timestamps…</a:t>
            </a:r>
          </a:p>
          <a:p>
            <a:endParaRPr lang="en-US" sz="2000" b="0" strike="noStrike" spc="-1">
              <a:solidFill>
                <a:srgbClr val="000000"/>
              </a:solidFill>
              <a:latin typeface="Calibri"/>
            </a:endParaRPr>
          </a:p>
        </p:txBody>
      </p:sp>
      <p:pic>
        <p:nvPicPr>
          <p:cNvPr id="815" name="Graphic 6"/>
          <p:cNvPicPr/>
          <p:nvPr/>
        </p:nvPicPr>
        <p:blipFill>
          <a:blip r:embed="rId2"/>
          <a:stretch/>
        </p:blipFill>
        <p:spPr>
          <a:xfrm>
            <a:off x="7592040" y="179640"/>
            <a:ext cx="761760" cy="761760"/>
          </a:xfrm>
          <a:prstGeom prst="rect">
            <a:avLst/>
          </a:prstGeom>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Inspector: EC2 Internals</a:t>
            </a:r>
          </a:p>
        </p:txBody>
      </p:sp>
      <p:sp>
        <p:nvSpPr>
          <p:cNvPr id="817" name="CustomShape 2"/>
          <p:cNvSpPr/>
          <p:nvPr/>
        </p:nvSpPr>
        <p:spPr>
          <a:xfrm>
            <a:off x="1719000" y="202248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FAFAFA"/>
                </a:solidFill>
                <a:latin typeface="Arial"/>
              </a:rPr>
              <a:t>NAT gateway</a:t>
            </a:r>
            <a:endParaRPr lang="en-US" sz="1100" b="0" strike="noStrike" spc="-1">
              <a:latin typeface="Arial"/>
            </a:endParaRPr>
          </a:p>
        </p:txBody>
      </p:sp>
      <p:sp>
        <p:nvSpPr>
          <p:cNvPr id="818" name="CustomShape 3"/>
          <p:cNvSpPr/>
          <p:nvPr/>
        </p:nvSpPr>
        <p:spPr>
          <a:xfrm>
            <a:off x="3643560" y="2661480"/>
            <a:ext cx="2053800" cy="14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EC2 Instance</a:t>
            </a:r>
            <a:endParaRPr lang="en-US" sz="1100" b="0" strike="noStrike" spc="-1">
              <a:latin typeface="Arial"/>
            </a:endParaRPr>
          </a:p>
          <a:p>
            <a:pPr algn="ctr">
              <a:lnSpc>
                <a:spcPct val="100000"/>
              </a:lnSpc>
            </a:pP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H/W ½ (instance type)</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S/W ½ (Amazon Machine Image) or “AMI”</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May have local (ephemeral) disk</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At least one NIC card (ENI)</a:t>
            </a:r>
            <a:endParaRPr lang="en-US" sz="1100" b="0" strike="noStrike" spc="-1">
              <a:latin typeface="Arial"/>
            </a:endParaRPr>
          </a:p>
        </p:txBody>
      </p:sp>
      <p:pic>
        <p:nvPicPr>
          <p:cNvPr id="819" name="Graphic 18"/>
          <p:cNvPicPr/>
          <p:nvPr/>
        </p:nvPicPr>
        <p:blipFill>
          <a:blip r:embed="rId2"/>
          <a:stretch/>
        </p:blipFill>
        <p:spPr>
          <a:xfrm>
            <a:off x="3852360" y="1209240"/>
            <a:ext cx="1623600" cy="1452240"/>
          </a:xfrm>
          <a:prstGeom prst="rect">
            <a:avLst/>
          </a:prstGeom>
          <a:ln>
            <a:noFill/>
          </a:ln>
        </p:spPr>
      </p:pic>
      <p:sp>
        <p:nvSpPr>
          <p:cNvPr id="820" name="CustomShape 4"/>
          <p:cNvSpPr/>
          <p:nvPr/>
        </p:nvSpPr>
        <p:spPr>
          <a:xfrm>
            <a:off x="6846480" y="2661480"/>
            <a:ext cx="11412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EBS Volume</a:t>
            </a:r>
            <a:endParaRPr lang="en-US" sz="1100" b="0" strike="noStrike" spc="-1">
              <a:latin typeface="Arial"/>
            </a:endParaRPr>
          </a:p>
        </p:txBody>
      </p:sp>
      <p:pic>
        <p:nvPicPr>
          <p:cNvPr id="821" name="Graphic 16"/>
          <p:cNvPicPr/>
          <p:nvPr/>
        </p:nvPicPr>
        <p:blipFill>
          <a:blip r:embed="rId3"/>
          <a:stretch/>
        </p:blipFill>
        <p:spPr>
          <a:xfrm>
            <a:off x="7196400" y="2204280"/>
            <a:ext cx="456840" cy="456840"/>
          </a:xfrm>
          <a:prstGeom prst="rect">
            <a:avLst/>
          </a:prstGeom>
          <a:ln>
            <a:noFill/>
          </a:ln>
        </p:spPr>
      </p:pic>
      <p:pic>
        <p:nvPicPr>
          <p:cNvPr id="822" name="Graphic 42"/>
          <p:cNvPicPr/>
          <p:nvPr/>
        </p:nvPicPr>
        <p:blipFill>
          <a:blip r:embed="rId4"/>
          <a:stretch/>
        </p:blipFill>
        <p:spPr>
          <a:xfrm>
            <a:off x="7196400" y="3198600"/>
            <a:ext cx="456840" cy="456840"/>
          </a:xfrm>
          <a:prstGeom prst="rect">
            <a:avLst/>
          </a:prstGeom>
          <a:ln>
            <a:noFill/>
          </a:ln>
        </p:spPr>
      </p:pic>
      <p:sp>
        <p:nvSpPr>
          <p:cNvPr id="823" name="CustomShape 5"/>
          <p:cNvSpPr/>
          <p:nvPr/>
        </p:nvSpPr>
        <p:spPr>
          <a:xfrm>
            <a:off x="6934680" y="3677040"/>
            <a:ext cx="987120" cy="42516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spAutoFit/>
          </a:bodyPr>
          <a:lstStyle/>
          <a:p>
            <a:pPr algn="ctr">
              <a:lnSpc>
                <a:spcPct val="100000"/>
              </a:lnSpc>
            </a:pPr>
            <a:r>
              <a:rPr lang="en-US" sz="1100" b="0" strike="noStrike" spc="-1">
                <a:solidFill>
                  <a:srgbClr val="000000"/>
                </a:solidFill>
                <a:latin typeface="Arial"/>
                <a:ea typeface="Amazon Ember"/>
              </a:rPr>
              <a:t>Elastic IP address</a:t>
            </a:r>
            <a:endParaRPr lang="en-US" sz="1100" b="0" strike="noStrike" spc="-1">
              <a:latin typeface="Arial"/>
            </a:endParaRPr>
          </a:p>
        </p:txBody>
      </p:sp>
      <p:sp>
        <p:nvSpPr>
          <p:cNvPr id="824" name="CustomShape 6"/>
          <p:cNvSpPr/>
          <p:nvPr/>
        </p:nvSpPr>
        <p:spPr>
          <a:xfrm>
            <a:off x="802080" y="2663280"/>
            <a:ext cx="13424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Elastic network interface</a:t>
            </a:r>
            <a:endParaRPr lang="en-US" sz="1100" b="0" strike="noStrike" spc="-1">
              <a:latin typeface="Arial"/>
            </a:endParaRPr>
          </a:p>
        </p:txBody>
      </p:sp>
      <p:pic>
        <p:nvPicPr>
          <p:cNvPr id="825" name="Graphic 37"/>
          <p:cNvPicPr/>
          <p:nvPr/>
        </p:nvPicPr>
        <p:blipFill>
          <a:blip r:embed="rId5"/>
          <a:stretch/>
        </p:blipFill>
        <p:spPr>
          <a:xfrm>
            <a:off x="1243440" y="2204280"/>
            <a:ext cx="456840" cy="456840"/>
          </a:xfrm>
          <a:prstGeom prst="rect">
            <a:avLst/>
          </a:prstGeom>
          <a:ln>
            <a:noFill/>
          </a:ln>
        </p:spPr>
      </p:pic>
      <p:sp>
        <p:nvSpPr>
          <p:cNvPr id="826" name="CustomShape 7"/>
          <p:cNvSpPr/>
          <p:nvPr/>
        </p:nvSpPr>
        <p:spPr>
          <a:xfrm>
            <a:off x="3773160" y="678240"/>
            <a:ext cx="1765080" cy="2247840"/>
          </a:xfrm>
          <a:prstGeom prst="rect">
            <a:avLst/>
          </a:prstGeom>
          <a:noFill/>
          <a:ln w="12600">
            <a:solidFill>
              <a:srgbClr val="DF3312"/>
            </a:solidFill>
            <a:round/>
          </a:ln>
        </p:spPr>
        <p:style>
          <a:lnRef idx="2">
            <a:schemeClr val="accent1">
              <a:shade val="50000"/>
            </a:schemeClr>
          </a:lnRef>
          <a:fillRef idx="1">
            <a:schemeClr val="accent1"/>
          </a:fillRef>
          <a:effectRef idx="0">
            <a:schemeClr val="accent1"/>
          </a:effectRef>
          <a:fontRef idx="minor"/>
        </p:style>
        <p:txBody>
          <a:bodyPr lIns="90000" tIns="91440" rIns="90000" bIns="45000" anchorCtr="1">
            <a:noAutofit/>
          </a:bodyPr>
          <a:lstStyle/>
          <a:p>
            <a:pPr algn="ctr">
              <a:lnSpc>
                <a:spcPct val="100000"/>
              </a:lnSpc>
            </a:pPr>
            <a:r>
              <a:rPr lang="en-US" sz="1200" b="0" strike="noStrike" spc="-1">
                <a:solidFill>
                  <a:srgbClr val="DF3312"/>
                </a:solidFill>
                <a:latin typeface="Arial"/>
              </a:rPr>
              <a:t>Security group</a:t>
            </a:r>
            <a:endParaRPr lang="en-US" sz="1200" b="0" strike="noStrike" spc="-1">
              <a:latin typeface="Arial"/>
            </a:endParaRPr>
          </a:p>
          <a:p>
            <a:pPr algn="ctr">
              <a:lnSpc>
                <a:spcPct val="100000"/>
              </a:lnSpc>
            </a:pPr>
            <a:r>
              <a:rPr lang="en-US" sz="1200" b="0" strike="noStrike" spc="-1">
                <a:solidFill>
                  <a:srgbClr val="DF3312"/>
                </a:solidFill>
                <a:latin typeface="Arial"/>
              </a:rPr>
              <a:t>“point &amp; click firewall”</a:t>
            </a:r>
            <a:endParaRPr lang="en-US" sz="1200" b="0" strike="noStrike" spc="-1">
              <a:latin typeface="Arial"/>
            </a:endParaRPr>
          </a:p>
        </p:txBody>
      </p:sp>
      <p:pic>
        <p:nvPicPr>
          <p:cNvPr id="827" name="Graphic 17"/>
          <p:cNvPicPr/>
          <p:nvPr/>
        </p:nvPicPr>
        <p:blipFill>
          <a:blip r:embed="rId6"/>
          <a:stretch/>
        </p:blipFill>
        <p:spPr>
          <a:xfrm>
            <a:off x="7196400" y="924480"/>
            <a:ext cx="568800" cy="568800"/>
          </a:xfrm>
          <a:prstGeom prst="rect">
            <a:avLst/>
          </a:prstGeom>
          <a:ln>
            <a:noFill/>
          </a:ln>
        </p:spPr>
      </p:pic>
      <p:sp>
        <p:nvSpPr>
          <p:cNvPr id="828" name="CustomShape 8"/>
          <p:cNvSpPr/>
          <p:nvPr/>
        </p:nvSpPr>
        <p:spPr>
          <a:xfrm>
            <a:off x="6667560" y="1563480"/>
            <a:ext cx="167544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Amazon CloudWatch</a:t>
            </a:r>
            <a:endParaRPr lang="en-US" sz="1200" b="0" strike="noStrike" spc="-1">
              <a:latin typeface="Arial"/>
            </a:endParaRPr>
          </a:p>
        </p:txBody>
      </p:sp>
      <p:sp>
        <p:nvSpPr>
          <p:cNvPr id="829" name="CustomShape 9"/>
          <p:cNvSpPr/>
          <p:nvPr/>
        </p:nvSpPr>
        <p:spPr>
          <a:xfrm flipV="1">
            <a:off x="5223600" y="1208160"/>
            <a:ext cx="1972440" cy="4014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0" name="CustomShape 10"/>
          <p:cNvSpPr/>
          <p:nvPr/>
        </p:nvSpPr>
        <p:spPr>
          <a:xfrm>
            <a:off x="4112640" y="1426320"/>
            <a:ext cx="1103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CW Agent</a:t>
            </a:r>
            <a:endParaRPr lang="en-US" sz="1800" b="0" strike="noStrike" spc="-1">
              <a:latin typeface="Arial"/>
            </a:endParaRPr>
          </a:p>
        </p:txBody>
      </p:sp>
      <p:sp>
        <p:nvSpPr>
          <p:cNvPr id="831" name="CustomShape 11"/>
          <p:cNvSpPr/>
          <p:nvPr/>
        </p:nvSpPr>
        <p:spPr>
          <a:xfrm>
            <a:off x="4103640" y="1700280"/>
            <a:ext cx="1184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SSM Agent</a:t>
            </a:r>
            <a:endParaRPr lang="en-US" sz="1800" b="0" strike="noStrike" spc="-1">
              <a:latin typeface="Arial"/>
            </a:endParaRPr>
          </a:p>
        </p:txBody>
      </p:sp>
      <p:pic>
        <p:nvPicPr>
          <p:cNvPr id="832" name="Graphic 15"/>
          <p:cNvPicPr/>
          <p:nvPr/>
        </p:nvPicPr>
        <p:blipFill>
          <a:blip r:embed="rId7"/>
          <a:stretch/>
        </p:blipFill>
        <p:spPr>
          <a:xfrm>
            <a:off x="1166760" y="924480"/>
            <a:ext cx="598320" cy="598320"/>
          </a:xfrm>
          <a:prstGeom prst="rect">
            <a:avLst/>
          </a:prstGeom>
          <a:ln>
            <a:noFill/>
          </a:ln>
        </p:spPr>
      </p:pic>
      <p:sp>
        <p:nvSpPr>
          <p:cNvPr id="833" name="CustomShape 12"/>
          <p:cNvSpPr/>
          <p:nvPr/>
        </p:nvSpPr>
        <p:spPr>
          <a:xfrm>
            <a:off x="769320" y="1553040"/>
            <a:ext cx="13752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Systems Manager</a:t>
            </a:r>
            <a:endParaRPr lang="en-US" sz="1200" b="0" strike="noStrike" spc="-1">
              <a:latin typeface="Arial"/>
            </a:endParaRPr>
          </a:p>
        </p:txBody>
      </p:sp>
      <p:sp>
        <p:nvSpPr>
          <p:cNvPr id="834" name="CustomShape 13"/>
          <p:cNvSpPr/>
          <p:nvPr/>
        </p:nvSpPr>
        <p:spPr>
          <a:xfrm rot="10800000">
            <a:off x="1766160" y="1224000"/>
            <a:ext cx="2330640" cy="6606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835" name="Graphic 21"/>
          <p:cNvPicPr/>
          <p:nvPr/>
        </p:nvPicPr>
        <p:blipFill>
          <a:blip r:embed="rId8"/>
          <a:stretch/>
        </p:blipFill>
        <p:spPr>
          <a:xfrm>
            <a:off x="1156320" y="3283560"/>
            <a:ext cx="601200" cy="601200"/>
          </a:xfrm>
          <a:prstGeom prst="rect">
            <a:avLst/>
          </a:prstGeom>
          <a:ln>
            <a:noFill/>
          </a:ln>
        </p:spPr>
      </p:pic>
      <p:sp>
        <p:nvSpPr>
          <p:cNvPr id="836" name="CustomShape 14"/>
          <p:cNvSpPr/>
          <p:nvPr/>
        </p:nvSpPr>
        <p:spPr>
          <a:xfrm>
            <a:off x="393480" y="3960360"/>
            <a:ext cx="22014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Amazon Inspector</a:t>
            </a:r>
            <a:endParaRPr lang="en-US" sz="1200" b="0" strike="noStrike" spc="-1">
              <a:latin typeface="Arial"/>
            </a:endParaRPr>
          </a:p>
        </p:txBody>
      </p:sp>
      <p:sp>
        <p:nvSpPr>
          <p:cNvPr id="837" name="CustomShape 15"/>
          <p:cNvSpPr/>
          <p:nvPr/>
        </p:nvSpPr>
        <p:spPr>
          <a:xfrm rot="10800000" flipV="1">
            <a:off x="4107240" y="3583440"/>
            <a:ext cx="2349000" cy="143604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38" name="CustomShape 16"/>
          <p:cNvSpPr/>
          <p:nvPr/>
        </p:nvSpPr>
        <p:spPr>
          <a:xfrm>
            <a:off x="4112640" y="1963080"/>
            <a:ext cx="1054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Inspector</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8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8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825"/>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8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821"/>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8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822"/>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8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8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829"/>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8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p:cTn id="46" dur="1" fill="hold">
                                          <p:stCondLst>
                                            <p:cond delay="0"/>
                                          </p:stCondLst>
                                        </p:cTn>
                                        <p:tgtEl>
                                          <p:spTgt spid="8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832"/>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833"/>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8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fill="hold" nodeType="clickEffect">
                                  <p:stCondLst>
                                    <p:cond delay="0"/>
                                  </p:stCondLst>
                                  <p:childTnLst>
                                    <p:set>
                                      <p:cBhvr>
                                        <p:cTn id="58" dur="1" fill="hold">
                                          <p:stCondLst>
                                            <p:cond delay="0"/>
                                          </p:stCondLst>
                                        </p:cTn>
                                        <p:tgtEl>
                                          <p:spTgt spid="8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fill="hold" nodeType="clickEffect">
                                  <p:stCondLst>
                                    <p:cond delay="0"/>
                                  </p:stCondLst>
                                  <p:childTnLst>
                                    <p:set>
                                      <p:cBhvr>
                                        <p:cTn id="62" dur="1" fill="hold">
                                          <p:stCondLst>
                                            <p:cond delay="0"/>
                                          </p:stCondLst>
                                        </p:cTn>
                                        <p:tgtEl>
                                          <p:spTgt spid="837"/>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835"/>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000" b="0" strike="noStrike" spc="-1">
                <a:solidFill>
                  <a:srgbClr val="000000"/>
                </a:solidFill>
                <a:latin typeface="Calibri"/>
              </a:rPr>
              <a:t>Value Props: EC2 -vs- Containers -vs- Lambda</a:t>
            </a:r>
          </a:p>
        </p:txBody>
      </p:sp>
      <p:sp>
        <p:nvSpPr>
          <p:cNvPr id="200" name="Line 2"/>
          <p:cNvSpPr/>
          <p:nvPr/>
        </p:nvSpPr>
        <p:spPr>
          <a:xfrm>
            <a:off x="425880" y="914400"/>
            <a:ext cx="0" cy="3532320"/>
          </a:xfrm>
          <a:prstGeom prst="line">
            <a:avLst/>
          </a:prstGeom>
          <a:ln>
            <a:round/>
          </a:ln>
        </p:spPr>
        <p:style>
          <a:lnRef idx="2">
            <a:schemeClr val="accent1"/>
          </a:lnRef>
          <a:fillRef idx="0">
            <a:schemeClr val="accent1"/>
          </a:fillRef>
          <a:effectRef idx="1">
            <a:schemeClr val="accent1"/>
          </a:effectRef>
          <a:fontRef idx="minor"/>
        </p:style>
      </p:sp>
      <p:sp>
        <p:nvSpPr>
          <p:cNvPr id="201" name="Line 3"/>
          <p:cNvSpPr/>
          <p:nvPr/>
        </p:nvSpPr>
        <p:spPr>
          <a:xfrm>
            <a:off x="425880" y="4446720"/>
            <a:ext cx="8016480" cy="0"/>
          </a:xfrm>
          <a:prstGeom prst="line">
            <a:avLst/>
          </a:prstGeom>
          <a:ln>
            <a:round/>
          </a:ln>
        </p:spPr>
        <p:style>
          <a:lnRef idx="2">
            <a:schemeClr val="accent1"/>
          </a:lnRef>
          <a:fillRef idx="0">
            <a:schemeClr val="accent1"/>
          </a:fillRef>
          <a:effectRef idx="1">
            <a:schemeClr val="accent1"/>
          </a:effectRef>
          <a:fontRef idx="minor"/>
        </p:style>
      </p:sp>
      <p:sp>
        <p:nvSpPr>
          <p:cNvPr id="202" name="CustomShape 4"/>
          <p:cNvSpPr/>
          <p:nvPr/>
        </p:nvSpPr>
        <p:spPr>
          <a:xfrm rot="16200000">
            <a:off x="-588600" y="1613160"/>
            <a:ext cx="1753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 of users served</a:t>
            </a:r>
            <a:endParaRPr lang="en-US" sz="1800" b="0" strike="noStrike" spc="-1">
              <a:latin typeface="Arial"/>
            </a:endParaRPr>
          </a:p>
        </p:txBody>
      </p:sp>
      <p:sp>
        <p:nvSpPr>
          <p:cNvPr id="203" name="CustomShape 5"/>
          <p:cNvSpPr/>
          <p:nvPr/>
        </p:nvSpPr>
        <p:spPr>
          <a:xfrm>
            <a:off x="7023960" y="4387680"/>
            <a:ext cx="1504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response time</a:t>
            </a:r>
            <a:endParaRPr lang="en-US" sz="1800" b="0" strike="noStrike" spc="-1">
              <a:latin typeface="Arial"/>
            </a:endParaRPr>
          </a:p>
        </p:txBody>
      </p:sp>
      <p:grpSp>
        <p:nvGrpSpPr>
          <p:cNvPr id="204" name="Group 6"/>
          <p:cNvGrpSpPr/>
          <p:nvPr/>
        </p:nvGrpSpPr>
        <p:grpSpPr>
          <a:xfrm>
            <a:off x="450720" y="573840"/>
            <a:ext cx="7982280" cy="3773160"/>
            <a:chOff x="450720" y="573840"/>
            <a:chExt cx="7982280" cy="3773160"/>
          </a:xfrm>
        </p:grpSpPr>
        <p:sp>
          <p:nvSpPr>
            <p:cNvPr id="205" name="CustomShape 7"/>
            <p:cNvSpPr/>
            <p:nvPr/>
          </p:nvSpPr>
          <p:spPr>
            <a:xfrm flipV="1">
              <a:off x="519480" y="922320"/>
              <a:ext cx="7833960" cy="3423960"/>
            </a:xfrm>
            <a:prstGeom prst="bentConnector3">
              <a:avLst>
                <a:gd name="adj1" fmla="val 50000"/>
              </a:avLst>
            </a:prstGeom>
            <a:noFill/>
            <a:ln>
              <a:solidFill>
                <a:srgbClr val="FF000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06" name="CustomShape 8"/>
            <p:cNvSpPr/>
            <p:nvPr/>
          </p:nvSpPr>
          <p:spPr>
            <a:xfrm>
              <a:off x="6775200" y="573840"/>
              <a:ext cx="1657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Calibri"/>
                </a:rPr>
                <a:t>EC2 – “t2.nano”</a:t>
              </a:r>
              <a:endParaRPr lang="en-US" sz="1800" b="0" strike="noStrike" spc="-1">
                <a:latin typeface="Arial"/>
              </a:endParaRPr>
            </a:p>
          </p:txBody>
        </p:sp>
        <p:sp>
          <p:nvSpPr>
            <p:cNvPr id="207" name="CustomShape 9"/>
            <p:cNvSpPr/>
            <p:nvPr/>
          </p:nvSpPr>
          <p:spPr>
            <a:xfrm flipH="1">
              <a:off x="450720" y="923400"/>
              <a:ext cx="1551600" cy="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08" name="CustomShape 10"/>
            <p:cNvSpPr/>
            <p:nvPr/>
          </p:nvSpPr>
          <p:spPr>
            <a:xfrm flipV="1">
              <a:off x="3081600" y="922320"/>
              <a:ext cx="1252080" cy="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09" name="CustomShape 11"/>
            <p:cNvSpPr/>
            <p:nvPr/>
          </p:nvSpPr>
          <p:spPr>
            <a:xfrm>
              <a:off x="2008440" y="738720"/>
              <a:ext cx="10666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20-30 sec</a:t>
              </a:r>
              <a:endParaRPr lang="en-US" sz="1800" b="0" strike="noStrike" spc="-1">
                <a:latin typeface="Arial"/>
              </a:endParaRPr>
            </a:p>
          </p:txBody>
        </p:sp>
        <p:sp>
          <p:nvSpPr>
            <p:cNvPr id="210" name="CustomShape 12"/>
            <p:cNvSpPr/>
            <p:nvPr/>
          </p:nvSpPr>
          <p:spPr>
            <a:xfrm>
              <a:off x="4613760" y="599040"/>
              <a:ext cx="1071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100 users</a:t>
              </a:r>
              <a:endParaRPr lang="en-US" sz="1800" b="0" strike="noStrike" spc="-1">
                <a:latin typeface="Arial"/>
              </a:endParaRPr>
            </a:p>
          </p:txBody>
        </p:sp>
      </p:grpSp>
      <p:grpSp>
        <p:nvGrpSpPr>
          <p:cNvPr id="211" name="Group 13"/>
          <p:cNvGrpSpPr/>
          <p:nvPr/>
        </p:nvGrpSpPr>
        <p:grpSpPr>
          <a:xfrm>
            <a:off x="469800" y="2302200"/>
            <a:ext cx="7959240" cy="1951560"/>
            <a:chOff x="469800" y="2302200"/>
            <a:chExt cx="7959240" cy="1951560"/>
          </a:xfrm>
        </p:grpSpPr>
        <p:sp>
          <p:nvSpPr>
            <p:cNvPr id="212" name="CustomShape 14"/>
            <p:cNvSpPr/>
            <p:nvPr/>
          </p:nvSpPr>
          <p:spPr>
            <a:xfrm flipV="1">
              <a:off x="519480" y="2734200"/>
              <a:ext cx="7714440" cy="1518840"/>
            </a:xfrm>
            <a:prstGeom prst="bentConnector3">
              <a:avLst>
                <a:gd name="adj1" fmla="val 21515"/>
              </a:avLst>
            </a:prstGeom>
            <a:noFill/>
            <a:ln>
              <a:solidFill>
                <a:srgbClr val="00206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13" name="CustomShape 15"/>
            <p:cNvSpPr/>
            <p:nvPr/>
          </p:nvSpPr>
          <p:spPr>
            <a:xfrm>
              <a:off x="6306480" y="2318760"/>
              <a:ext cx="2122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2060"/>
                  </a:solidFill>
                  <a:latin typeface="Calibri"/>
                </a:rPr>
                <a:t>Containers (ECS/EKS)</a:t>
              </a:r>
              <a:endParaRPr lang="en-US" sz="1800" b="0" strike="noStrike" spc="-1">
                <a:latin typeface="Arial"/>
              </a:endParaRPr>
            </a:p>
          </p:txBody>
        </p:sp>
        <p:sp>
          <p:nvSpPr>
            <p:cNvPr id="214" name="CustomShape 16"/>
            <p:cNvSpPr/>
            <p:nvPr/>
          </p:nvSpPr>
          <p:spPr>
            <a:xfrm flipH="1">
              <a:off x="469440" y="2751120"/>
              <a:ext cx="438840" cy="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15" name="CustomShape 17"/>
            <p:cNvSpPr/>
            <p:nvPr/>
          </p:nvSpPr>
          <p:spPr>
            <a:xfrm>
              <a:off x="1754640" y="2751120"/>
              <a:ext cx="424440" cy="36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16" name="CustomShape 18"/>
            <p:cNvSpPr/>
            <p:nvPr/>
          </p:nvSpPr>
          <p:spPr>
            <a:xfrm>
              <a:off x="914400" y="2566440"/>
              <a:ext cx="834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2-3 sec</a:t>
              </a:r>
              <a:endParaRPr lang="en-US" sz="1800" b="0" strike="noStrike" spc="-1">
                <a:latin typeface="Arial"/>
              </a:endParaRPr>
            </a:p>
          </p:txBody>
        </p:sp>
        <p:sp>
          <p:nvSpPr>
            <p:cNvPr id="217" name="CustomShape 19"/>
            <p:cNvSpPr/>
            <p:nvPr/>
          </p:nvSpPr>
          <p:spPr>
            <a:xfrm>
              <a:off x="4565880" y="2302200"/>
              <a:ext cx="955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10 users</a:t>
              </a:r>
              <a:endParaRPr lang="en-US" sz="1800" b="0" strike="noStrike" spc="-1">
                <a:latin typeface="Arial"/>
              </a:endParaRPr>
            </a:p>
          </p:txBody>
        </p:sp>
      </p:grpSp>
      <p:grpSp>
        <p:nvGrpSpPr>
          <p:cNvPr id="218" name="Group 20"/>
          <p:cNvGrpSpPr/>
          <p:nvPr/>
        </p:nvGrpSpPr>
        <p:grpSpPr>
          <a:xfrm>
            <a:off x="394200" y="3708000"/>
            <a:ext cx="7958160" cy="459720"/>
            <a:chOff x="394200" y="3708000"/>
            <a:chExt cx="7958160" cy="459720"/>
          </a:xfrm>
        </p:grpSpPr>
        <p:sp>
          <p:nvSpPr>
            <p:cNvPr id="219" name="CustomShape 21"/>
            <p:cNvSpPr/>
            <p:nvPr/>
          </p:nvSpPr>
          <p:spPr>
            <a:xfrm flipV="1">
              <a:off x="519480" y="4078080"/>
              <a:ext cx="7681680" cy="88920"/>
            </a:xfrm>
            <a:prstGeom prst="bentConnector3">
              <a:avLst>
                <a:gd name="adj1" fmla="val 6301"/>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20" name="CustomShape 22"/>
            <p:cNvSpPr/>
            <p:nvPr/>
          </p:nvSpPr>
          <p:spPr>
            <a:xfrm>
              <a:off x="6301440" y="3740040"/>
              <a:ext cx="205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B050"/>
                  </a:solidFill>
                  <a:latin typeface="Calibri"/>
                </a:rPr>
                <a:t>Serverless (Lambda)</a:t>
              </a:r>
              <a:endParaRPr lang="en-US" sz="1800" b="0" strike="noStrike" spc="-1">
                <a:latin typeface="Arial"/>
              </a:endParaRPr>
            </a:p>
          </p:txBody>
        </p:sp>
        <p:sp>
          <p:nvSpPr>
            <p:cNvPr id="221" name="CustomShape 23"/>
            <p:cNvSpPr/>
            <p:nvPr/>
          </p:nvSpPr>
          <p:spPr>
            <a:xfrm>
              <a:off x="394200" y="3796560"/>
              <a:ext cx="662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&lt; Sec</a:t>
              </a:r>
              <a:endParaRPr lang="en-US" sz="1800" b="0" strike="noStrike" spc="-1">
                <a:latin typeface="Arial"/>
              </a:endParaRPr>
            </a:p>
          </p:txBody>
        </p:sp>
        <p:sp>
          <p:nvSpPr>
            <p:cNvPr id="222" name="CustomShape 24"/>
            <p:cNvSpPr/>
            <p:nvPr/>
          </p:nvSpPr>
          <p:spPr>
            <a:xfrm>
              <a:off x="4576320" y="3708000"/>
              <a:ext cx="752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1 user</a:t>
              </a:r>
              <a:endParaRPr lang="en-US" sz="1800" b="0" strike="noStrike" spc="-1">
                <a:latin typeface="Arial"/>
              </a:endParaRPr>
            </a:p>
          </p:txBody>
        </p:sp>
      </p:grpSp>
      <p:grpSp>
        <p:nvGrpSpPr>
          <p:cNvPr id="223" name="Group 25"/>
          <p:cNvGrpSpPr/>
          <p:nvPr/>
        </p:nvGrpSpPr>
        <p:grpSpPr>
          <a:xfrm>
            <a:off x="544320" y="4383360"/>
            <a:ext cx="4047120" cy="577440"/>
            <a:chOff x="544320" y="4383360"/>
            <a:chExt cx="4047120" cy="577440"/>
          </a:xfrm>
        </p:grpSpPr>
        <p:sp>
          <p:nvSpPr>
            <p:cNvPr id="224" name="CustomShape 26"/>
            <p:cNvSpPr/>
            <p:nvPr/>
          </p:nvSpPr>
          <p:spPr>
            <a:xfrm>
              <a:off x="2692800" y="4559400"/>
              <a:ext cx="189864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T</a:t>
              </a:r>
              <a:r>
                <a:rPr lang="en-US" sz="1800" b="0" strike="noStrike" spc="-1" baseline="-25000">
                  <a:solidFill>
                    <a:srgbClr val="000000"/>
                  </a:solidFill>
                  <a:latin typeface="Calibri"/>
                </a:rPr>
                <a:t>0</a:t>
              </a:r>
              <a:r>
                <a:rPr lang="en-US" sz="1800" b="0" strike="noStrike" spc="-1">
                  <a:solidFill>
                    <a:srgbClr val="000000"/>
                  </a:solidFill>
                  <a:latin typeface="Calibri"/>
                </a:rPr>
                <a:t> – Signal to Scale</a:t>
              </a:r>
              <a:endParaRPr lang="en-US" sz="1800" b="0" strike="noStrike" spc="-1">
                <a:latin typeface="Arial"/>
              </a:endParaRPr>
            </a:p>
          </p:txBody>
        </p:sp>
        <p:sp>
          <p:nvSpPr>
            <p:cNvPr id="225" name="CustomShape 27"/>
            <p:cNvSpPr/>
            <p:nvPr/>
          </p:nvSpPr>
          <p:spPr>
            <a:xfrm>
              <a:off x="544320" y="4383360"/>
              <a:ext cx="2135520" cy="409320"/>
            </a:xfrm>
            <a:custGeom>
              <a:avLst/>
              <a:gdLst/>
              <a:ahLst/>
              <a:cxnLst/>
              <a:rect l="l" t="t" r="r" b="b"/>
              <a:pathLst>
                <a:path w="2135927" h="409672">
                  <a:moveTo>
                    <a:pt x="2135927" y="376928"/>
                  </a:moveTo>
                  <a:cubicBezTo>
                    <a:pt x="1656041" y="400777"/>
                    <a:pt x="1176156" y="424626"/>
                    <a:pt x="1054003" y="397869"/>
                  </a:cubicBezTo>
                  <a:cubicBezTo>
                    <a:pt x="931850" y="371112"/>
                    <a:pt x="1578678" y="282696"/>
                    <a:pt x="1403011" y="216385"/>
                  </a:cubicBezTo>
                  <a:cubicBezTo>
                    <a:pt x="1227344" y="150073"/>
                    <a:pt x="108192" y="24431"/>
                    <a:pt x="0" y="0"/>
                  </a:cubicBezTo>
                </a:path>
              </a:pathLst>
            </a:custGeom>
            <a:noFill/>
            <a:ln>
              <a:solidFill>
                <a:srgbClr val="4A7EBB"/>
              </a:solidFill>
              <a:round/>
              <a:tailEnd type="stealth" w="med" len="me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226" name="CustomShape 28"/>
          <p:cNvSpPr/>
          <p:nvPr/>
        </p:nvSpPr>
        <p:spPr>
          <a:xfrm flipV="1">
            <a:off x="993960" y="3973320"/>
            <a:ext cx="270000" cy="109440"/>
          </a:xfrm>
          <a:prstGeom prst="bentConnector3">
            <a:avLst>
              <a:gd name="adj1" fmla="val 50000"/>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27" name="CustomShape 29"/>
          <p:cNvSpPr/>
          <p:nvPr/>
        </p:nvSpPr>
        <p:spPr>
          <a:xfrm flipV="1">
            <a:off x="1129320" y="3865680"/>
            <a:ext cx="270000" cy="109440"/>
          </a:xfrm>
          <a:prstGeom prst="bentConnector3">
            <a:avLst>
              <a:gd name="adj1" fmla="val 50000"/>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28" name="CustomShape 30"/>
          <p:cNvSpPr/>
          <p:nvPr/>
        </p:nvSpPr>
        <p:spPr>
          <a:xfrm flipV="1">
            <a:off x="1270080" y="3756960"/>
            <a:ext cx="270000" cy="109440"/>
          </a:xfrm>
          <a:prstGeom prst="bentConnector3">
            <a:avLst>
              <a:gd name="adj1" fmla="val 50000"/>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29" name="CustomShape 31"/>
          <p:cNvSpPr/>
          <p:nvPr/>
        </p:nvSpPr>
        <p:spPr>
          <a:xfrm flipV="1">
            <a:off x="1410840" y="3643920"/>
            <a:ext cx="270000" cy="109440"/>
          </a:xfrm>
          <a:prstGeom prst="bentConnector3">
            <a:avLst>
              <a:gd name="adj1" fmla="val 50000"/>
            </a:avLst>
          </a:prstGeom>
          <a:noFill/>
          <a:ln>
            <a:solidFill>
              <a:srgbClr val="00B050"/>
            </a:solidFill>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30" name="Line 32"/>
          <p:cNvSpPr/>
          <p:nvPr/>
        </p:nvSpPr>
        <p:spPr>
          <a:xfrm>
            <a:off x="1681200" y="3643920"/>
            <a:ext cx="0" cy="524520"/>
          </a:xfrm>
          <a:prstGeom prst="line">
            <a:avLst/>
          </a:prstGeom>
          <a:ln>
            <a:solidFill>
              <a:srgbClr val="00B050"/>
            </a:solidFill>
            <a:round/>
          </a:ln>
        </p:spPr>
        <p:style>
          <a:lnRef idx="2">
            <a:schemeClr val="accent1"/>
          </a:lnRef>
          <a:fillRef idx="0">
            <a:schemeClr val="accent1"/>
          </a:fillRef>
          <a:effectRef idx="1">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4"/>
                                        </p:tgtEl>
                                        <p:attrNameLst>
                                          <p:attrName>style.visibility</p:attrName>
                                        </p:attrNameLst>
                                      </p:cBhvr>
                                      <p:to>
                                        <p:strVal val="visible"/>
                                      </p:to>
                                    </p:set>
                                    <p:anim calcmode="lin" valueType="num">
                                      <p:cBhvr additive="repl">
                                        <p:cTn id="19" dur="500" fill="hold"/>
                                        <p:tgtEl>
                                          <p:spTgt spid="204"/>
                                        </p:tgtEl>
                                        <p:attrNameLst>
                                          <p:attrName>ppt_x</p:attrName>
                                        </p:attrNameLst>
                                      </p:cBhvr>
                                      <p:tavLst>
                                        <p:tav tm="0">
                                          <p:val>
                                            <p:strVal val="#ppt_x"/>
                                          </p:val>
                                        </p:tav>
                                        <p:tav tm="100000">
                                          <p:val>
                                            <p:strVal val="#ppt_x"/>
                                          </p:val>
                                        </p:tav>
                                      </p:tavLst>
                                    </p:anim>
                                    <p:anim calcmode="lin" valueType="num">
                                      <p:cBhvr additive="repl">
                                        <p:cTn id="20" dur="500" fill="hold"/>
                                        <p:tgtEl>
                                          <p:spTgt spid="20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1"/>
                                        </p:tgtEl>
                                        <p:attrNameLst>
                                          <p:attrName>style.visibility</p:attrName>
                                        </p:attrNameLst>
                                      </p:cBhvr>
                                      <p:to>
                                        <p:strVal val="visible"/>
                                      </p:to>
                                    </p:set>
                                    <p:anim calcmode="lin" valueType="num">
                                      <p:cBhvr additive="repl">
                                        <p:cTn id="25" dur="500" fill="hold"/>
                                        <p:tgtEl>
                                          <p:spTgt spid="211"/>
                                        </p:tgtEl>
                                        <p:attrNameLst>
                                          <p:attrName>ppt_x</p:attrName>
                                        </p:attrNameLst>
                                      </p:cBhvr>
                                      <p:tavLst>
                                        <p:tav tm="0">
                                          <p:val>
                                            <p:strVal val="#ppt_x"/>
                                          </p:val>
                                        </p:tav>
                                        <p:tav tm="100000">
                                          <p:val>
                                            <p:strVal val="#ppt_x"/>
                                          </p:val>
                                        </p:tav>
                                      </p:tavLst>
                                    </p:anim>
                                    <p:anim calcmode="lin" valueType="num">
                                      <p:cBhvr additive="repl">
                                        <p:cTn id="26" dur="500" fill="hold"/>
                                        <p:tgtEl>
                                          <p:spTgt spid="2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8"/>
                                        </p:tgtEl>
                                        <p:attrNameLst>
                                          <p:attrName>style.visibility</p:attrName>
                                        </p:attrNameLst>
                                      </p:cBhvr>
                                      <p:to>
                                        <p:strVal val="visible"/>
                                      </p:to>
                                    </p:set>
                                    <p:anim calcmode="lin" valueType="num">
                                      <p:cBhvr additive="repl">
                                        <p:cTn id="31" dur="500" fill="hold"/>
                                        <p:tgtEl>
                                          <p:spTgt spid="218"/>
                                        </p:tgtEl>
                                        <p:attrNameLst>
                                          <p:attrName>ppt_x</p:attrName>
                                        </p:attrNameLst>
                                      </p:cBhvr>
                                      <p:tavLst>
                                        <p:tav tm="0">
                                          <p:val>
                                            <p:strVal val="#ppt_x"/>
                                          </p:val>
                                        </p:tav>
                                        <p:tav tm="100000">
                                          <p:val>
                                            <p:strVal val="#ppt_x"/>
                                          </p:val>
                                        </p:tav>
                                      </p:tavLst>
                                    </p:anim>
                                    <p:anim calcmode="lin" valueType="num">
                                      <p:cBhvr additive="repl">
                                        <p:cTn id="32"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fill="hold" nodeType="clickEffect">
                                  <p:stCondLst>
                                    <p:cond delay="0"/>
                                  </p:stCondLst>
                                  <p:childTnLst>
                                    <p:set>
                                      <p:cBhvr>
                                        <p:cTn id="36" dur="1" fill="hold">
                                          <p:stCondLst>
                                            <p:cond delay="0"/>
                                          </p:stCondLst>
                                        </p:cTn>
                                        <p:tgtEl>
                                          <p:spTgt spid="2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fill="hold" nodeType="clickEffect">
                                  <p:stCondLst>
                                    <p:cond delay="0"/>
                                  </p:stCondLst>
                                  <p:childTnLst>
                                    <p:set>
                                      <p:cBhvr>
                                        <p:cTn id="40" dur="1" fill="hold">
                                          <p:stCondLst>
                                            <p:cond delay="0"/>
                                          </p:stCondLst>
                                        </p:cTn>
                                        <p:tgtEl>
                                          <p:spTgt spid="2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2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fill="hold" nodeType="clickEffect">
                                  <p:stCondLst>
                                    <p:cond delay="0"/>
                                  </p:stCondLst>
                                  <p:childTnLst>
                                    <p:set>
                                      <p:cBhvr>
                                        <p:cTn id="48" dur="1" fill="hold">
                                          <p:stCondLst>
                                            <p:cond delay="0"/>
                                          </p:stCondLst>
                                        </p:cTn>
                                        <p:tgtEl>
                                          <p:spTgt spid="2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u="sng" strike="noStrike" spc="-1">
                <a:solidFill>
                  <a:srgbClr val="0000FF"/>
                </a:solidFill>
                <a:uFillTx/>
                <a:latin typeface="Calibri"/>
                <a:hlinkClick r:id="rId3"/>
              </a:rPr>
              <a:t>Amazon Inspector</a:t>
            </a:r>
            <a:endParaRPr lang="en-US" sz="3600" b="0" strike="noStrike" spc="-1">
              <a:solidFill>
                <a:srgbClr val="000000"/>
              </a:solidFill>
              <a:latin typeface="Calibri"/>
            </a:endParaRPr>
          </a:p>
        </p:txBody>
      </p:sp>
      <p:sp>
        <p:nvSpPr>
          <p:cNvPr id="840"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“Automated , continual vulnerability management at scale”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Agent-based (white box) and agent-less (black box)</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Works with EC2, Containers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Calculates contextualized “risk score” based on CVE info</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Has own console, and Security Hub integration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be used with EventBridge to automatically generate tickets and start remediation workflows</a:t>
            </a:r>
          </a:p>
        </p:txBody>
      </p:sp>
      <p:pic>
        <p:nvPicPr>
          <p:cNvPr id="841" name="Graphic 21"/>
          <p:cNvPicPr/>
          <p:nvPr/>
        </p:nvPicPr>
        <p:blipFill>
          <a:blip r:embed="rId4"/>
          <a:stretch/>
        </p:blipFill>
        <p:spPr>
          <a:xfrm>
            <a:off x="7592040" y="179640"/>
            <a:ext cx="761760" cy="761760"/>
          </a:xfrm>
          <a:prstGeom prst="rect">
            <a:avLst/>
          </a:prstGeom>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3"/>
              </a:rPr>
              <a:t>Security Hub</a:t>
            </a:r>
            <a:endParaRPr lang="en-US" sz="3600" b="0" strike="noStrike" spc="-1">
              <a:solidFill>
                <a:srgbClr val="000000"/>
              </a:solidFill>
              <a:latin typeface="Calibri"/>
            </a:endParaRPr>
          </a:p>
        </p:txBody>
      </p:sp>
      <p:sp>
        <p:nvSpPr>
          <p:cNvPr id="84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continuous security findings aggregator, dashboard, and automated incident response tool”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Ingests findings and logs from 6+ other AWS services to provide one-stop shopping for all security issues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Works with Organizations and EventBridge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Extensive partner integrations to 3</a:t>
            </a:r>
            <a:r>
              <a:rPr lang="en-US" sz="2200" b="0" strike="noStrike" spc="-1" baseline="30000">
                <a:solidFill>
                  <a:srgbClr val="000000"/>
                </a:solidFill>
                <a:latin typeface="Calibri"/>
              </a:rPr>
              <a:t>rd</a:t>
            </a:r>
            <a:r>
              <a:rPr lang="en-US" sz="2200" b="0" strike="noStrike" spc="-1">
                <a:solidFill>
                  <a:srgbClr val="000000"/>
                </a:solidFill>
                <a:latin typeface="Calibri"/>
              </a:rPr>
              <a:t> party security products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Standardized data format (AWS Security Findings Format or ASFF)</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Provides automated, continuous </a:t>
            </a:r>
            <a:r>
              <a:rPr lang="en-US" sz="2200" b="0" u="sng" strike="noStrike" spc="-1">
                <a:solidFill>
                  <a:srgbClr val="0000FF"/>
                </a:solidFill>
                <a:uFillTx/>
                <a:latin typeface="Calibri"/>
                <a:hlinkClick r:id="rId4"/>
              </a:rPr>
              <a:t>AWS Foundational Security Best Practices </a:t>
            </a:r>
            <a:r>
              <a:rPr lang="en-US" sz="2200" b="0" strike="noStrike" spc="-1">
                <a:solidFill>
                  <a:srgbClr val="000000"/>
                </a:solidFill>
                <a:latin typeface="Calibri"/>
              </a:rPr>
              <a:t>standard checks</a:t>
            </a:r>
          </a:p>
          <a:p>
            <a:endParaRPr lang="en-US" sz="2200" b="0" strike="noStrike" spc="-1">
              <a:solidFill>
                <a:srgbClr val="000000"/>
              </a:solidFill>
              <a:latin typeface="Calibri"/>
            </a:endParaRPr>
          </a:p>
        </p:txBody>
      </p:sp>
      <p:pic>
        <p:nvPicPr>
          <p:cNvPr id="844" name="Graphic 19"/>
          <p:cNvPicPr/>
          <p:nvPr/>
        </p:nvPicPr>
        <p:blipFill>
          <a:blip r:embed="rId5"/>
          <a:stretch/>
        </p:blipFill>
        <p:spPr>
          <a:xfrm>
            <a:off x="7592040" y="179640"/>
            <a:ext cx="761760" cy="761760"/>
          </a:xfrm>
          <a:prstGeom prst="rect">
            <a:avLst/>
          </a:prstGeom>
          <a:ln>
            <a:noFill/>
          </a:ln>
        </p:spPr>
      </p:pic>
      <p:sp>
        <p:nvSpPr>
          <p:cNvPr id="845" name="CustomShape 3"/>
          <p:cNvSpPr/>
          <p:nvPr/>
        </p:nvSpPr>
        <p:spPr>
          <a:xfrm>
            <a:off x="6719040" y="4615920"/>
            <a:ext cx="1625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6"/>
              </a:rPr>
              <a:t>…and lots more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Security Hub: Dashboard</a:t>
            </a:r>
          </a:p>
        </p:txBody>
      </p:sp>
      <p:pic>
        <p:nvPicPr>
          <p:cNvPr id="847" name="Graphic 19"/>
          <p:cNvPicPr/>
          <p:nvPr/>
        </p:nvPicPr>
        <p:blipFill>
          <a:blip r:embed="rId3"/>
          <a:stretch/>
        </p:blipFill>
        <p:spPr>
          <a:xfrm>
            <a:off x="7592040" y="179640"/>
            <a:ext cx="761760" cy="761760"/>
          </a:xfrm>
          <a:prstGeom prst="rect">
            <a:avLst/>
          </a:prstGeom>
          <a:ln>
            <a:noFill/>
          </a:ln>
        </p:spPr>
      </p:pic>
      <p:pic>
        <p:nvPicPr>
          <p:cNvPr id="848" name="Picture 8"/>
          <p:cNvPicPr/>
          <p:nvPr/>
        </p:nvPicPr>
        <p:blipFill>
          <a:blip r:embed="rId4"/>
          <a:srcRect b="64958"/>
          <a:stretch/>
        </p:blipFill>
        <p:spPr>
          <a:xfrm>
            <a:off x="1710720" y="765360"/>
            <a:ext cx="5722200" cy="3911400"/>
          </a:xfrm>
          <a:prstGeom prst="rect">
            <a:avLst/>
          </a:prstGeom>
          <a:ln>
            <a:noFill/>
          </a:ln>
        </p:spPr>
      </p:pic>
      <p:pic>
        <p:nvPicPr>
          <p:cNvPr id="849" name="Ink 9"/>
          <p:cNvPicPr/>
          <p:nvPr/>
        </p:nvPicPr>
        <p:blipFill>
          <a:blip r:embed="rId5"/>
          <a:stretch/>
        </p:blipFill>
        <p:spPr>
          <a:xfrm>
            <a:off x="6976080" y="802080"/>
            <a:ext cx="172800" cy="81000"/>
          </a:xfrm>
          <a:prstGeom prst="rect">
            <a:avLst/>
          </a:prstGeom>
          <a:ln>
            <a:noFill/>
          </a:ln>
        </p:spPr>
      </p:pic>
      <p:pic>
        <p:nvPicPr>
          <p:cNvPr id="850" name="Ink 17"/>
          <p:cNvPicPr/>
          <p:nvPr/>
        </p:nvPicPr>
        <p:blipFill>
          <a:blip r:embed="rId6"/>
          <a:stretch/>
        </p:blipFill>
        <p:spPr>
          <a:xfrm>
            <a:off x="6891840" y="780480"/>
            <a:ext cx="404280" cy="105840"/>
          </a:xfrm>
          <a:prstGeom prst="rect">
            <a:avLst/>
          </a:prstGeom>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&amp; Security Hub Integration!</a:t>
            </a:r>
          </a:p>
        </p:txBody>
      </p:sp>
      <p:sp>
        <p:nvSpPr>
          <p:cNvPr id="85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Remediate </a:t>
            </a:r>
            <a:r>
              <a:rPr lang="en-US" sz="2200" b="0" u="sng" strike="noStrike" spc="-1">
                <a:solidFill>
                  <a:srgbClr val="0000FF"/>
                </a:solidFill>
                <a:uFillTx/>
                <a:latin typeface="Calibri"/>
                <a:hlinkClick r:id="rId2"/>
              </a:rPr>
              <a:t>Security Hub </a:t>
            </a:r>
            <a:r>
              <a:rPr lang="en-US" sz="2200" b="0" strike="noStrike" spc="-1">
                <a:solidFill>
                  <a:srgbClr val="000000"/>
                </a:solidFill>
                <a:latin typeface="Calibri"/>
              </a:rPr>
              <a:t>findings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Security, Orchestration, Automation, Response </a:t>
            </a:r>
            <a:r>
              <a:rPr lang="en-US" sz="2000" b="0" u="sng" strike="noStrike" spc="-1">
                <a:solidFill>
                  <a:srgbClr val="0000FF"/>
                </a:solidFill>
                <a:uFillTx/>
                <a:latin typeface="Calibri"/>
                <a:hlinkClick r:id="rId3"/>
              </a:rPr>
              <a:t>(SOAR) Workflows</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Dynamically update WAF/SG/DNS policies via </a:t>
            </a:r>
            <a:r>
              <a:rPr lang="en-US" sz="2000" b="0" u="sng" strike="noStrike" spc="-1">
                <a:solidFill>
                  <a:srgbClr val="0000FF"/>
                </a:solidFill>
                <a:uFillTx/>
                <a:latin typeface="Calibri"/>
                <a:hlinkClick r:id="rId4"/>
              </a:rPr>
              <a:t>Firewall Manager Automations</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Alert / remediate </a:t>
            </a:r>
            <a:r>
              <a:rPr lang="en-US" sz="2000" b="0" u="sng" strike="noStrike" spc="-1">
                <a:solidFill>
                  <a:srgbClr val="0000FF"/>
                </a:solidFill>
                <a:uFillTx/>
                <a:latin typeface="Calibri"/>
                <a:hlinkClick r:id="rId5"/>
              </a:rPr>
              <a:t>Access Analyzer </a:t>
            </a:r>
            <a:r>
              <a:rPr lang="en-US" sz="2000" b="0" strike="noStrike" spc="-1">
                <a:solidFill>
                  <a:srgbClr val="000000"/>
                </a:solidFill>
                <a:latin typeface="Calibri"/>
              </a:rPr>
              <a:t>or </a:t>
            </a:r>
            <a:r>
              <a:rPr lang="en-US" sz="2000" b="0" u="sng" strike="noStrike" spc="-1">
                <a:solidFill>
                  <a:srgbClr val="0000FF"/>
                </a:solidFill>
                <a:uFillTx/>
                <a:latin typeface="Calibri"/>
                <a:hlinkClick r:id="rId6"/>
              </a:rPr>
              <a:t>CloudTrail</a:t>
            </a:r>
            <a:r>
              <a:rPr lang="en-US" sz="2000" b="0" strike="noStrike" spc="-1">
                <a:solidFill>
                  <a:srgbClr val="000000"/>
                </a:solidFill>
                <a:latin typeface="Calibri"/>
              </a:rPr>
              <a:t> issues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EC2 telemetry via </a:t>
            </a:r>
            <a:r>
              <a:rPr lang="en-US" sz="2000" b="0" u="sng" strike="noStrike" spc="-1">
                <a:solidFill>
                  <a:srgbClr val="0000FF"/>
                </a:solidFill>
                <a:uFillTx/>
                <a:latin typeface="Calibri"/>
                <a:hlinkClick r:id="rId7"/>
              </a:rPr>
              <a:t>Amazon Inspector</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8"/>
              </a:rPr>
              <a:t>Trusted Advisor </a:t>
            </a:r>
            <a:r>
              <a:rPr lang="en-US" sz="2000" b="0" strike="noStrike" spc="-1">
                <a:solidFill>
                  <a:srgbClr val="000000"/>
                </a:solidFill>
                <a:latin typeface="Calibri"/>
              </a:rPr>
              <a:t>recommended best practices</a:t>
            </a:r>
          </a:p>
          <a:p>
            <a:pPr>
              <a:lnSpc>
                <a:spcPct val="100000"/>
              </a:lnSpc>
              <a:spcBef>
                <a:spcPts val="439"/>
              </a:spcBef>
            </a:pP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9"/>
              </a:rPr>
              <a:t>AWS Security Hub Automated Response and Remediation</a:t>
            </a:r>
            <a:endParaRPr lang="en-US" sz="2200" b="0" strike="noStrike" spc="-1">
              <a:solidFill>
                <a:srgbClr val="000000"/>
              </a:solidFill>
              <a:latin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TextShape 1"/>
          <p:cNvSpPr txBox="1"/>
          <p:nvPr/>
        </p:nvSpPr>
        <p:spPr>
          <a:xfrm>
            <a:off x="805680" y="0"/>
            <a:ext cx="7547760" cy="165744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6: Automated EC2 and S3 scanning and remediation using Inspector, Macie, and Lambda action</a:t>
            </a:r>
          </a:p>
        </p:txBody>
      </p:sp>
      <p:sp>
        <p:nvSpPr>
          <p:cNvPr id="854"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EC2 Inspector Classic telemetry configuration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EC2 Inspector Classic assessment template run, remediation, and notification demo</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Macie configuration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Macie integration with Lambda</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Validation of Macie automation via Lambda hooks</a:t>
            </a:r>
            <a:endParaRPr lang="en-US" sz="2200" b="0" strike="noStrike" spc="-1">
              <a:solidFill>
                <a:srgbClr val="000000"/>
              </a:solidFill>
              <a:latin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EOD Q&amp;A</a:t>
            </a:r>
          </a:p>
        </p:txBody>
      </p:sp>
      <p:pic>
        <p:nvPicPr>
          <p:cNvPr id="856" name="Picture 2"/>
          <p:cNvPicPr/>
          <p:nvPr/>
        </p:nvPicPr>
        <p:blipFill>
          <a:blip r:embed="rId2"/>
          <a:stretch/>
        </p:blipFill>
        <p:spPr>
          <a:xfrm>
            <a:off x="2742120" y="1108080"/>
            <a:ext cx="3659400" cy="2927160"/>
          </a:xfrm>
          <a:prstGeom prst="rect">
            <a:avLst/>
          </a:prstGeom>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4</a:t>
            </a:r>
          </a:p>
        </p:txBody>
      </p:sp>
      <p:sp>
        <p:nvSpPr>
          <p:cNvPr id="85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S9: DevOps Automation (75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minutes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S10: Review of DevOps capstone lab (20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A7: ACTIVITY: Setting up a fully automated DevOps pipeline using Lambda triggers (105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Course wrap up &amp; next steps (20 mins)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86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Where is your company/department in your DevOps journey?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HA! We haven’t even started!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Some proof-of-concepts are in play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Some products are actively in CI</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Some products actively in CI/CD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Many products actively in CI</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Many products actively in CI/CD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Most products actively in CI</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Most products actively in CI/CD</a:t>
            </a:r>
          </a:p>
          <a:p>
            <a:endParaRPr lang="en-US" sz="2000" b="0" strike="noStrike" spc="-1">
              <a:solidFill>
                <a:srgbClr val="000000"/>
              </a:solidFill>
              <a:latin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extShape 1"/>
          <p:cNvSpPr txBox="1"/>
          <p:nvPr/>
        </p:nvSpPr>
        <p:spPr>
          <a:xfrm>
            <a:off x="805680" y="0"/>
            <a:ext cx="7547760" cy="560160"/>
          </a:xfrm>
          <a:prstGeom prst="rect">
            <a:avLst/>
          </a:prstGeom>
          <a:solidFill>
            <a:srgbClr val="8EB4E3"/>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S9: DevOps Automation</a:t>
            </a:r>
          </a:p>
        </p:txBody>
      </p:sp>
      <p:sp>
        <p:nvSpPr>
          <p:cNvPr id="86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DevOps pipelines &amp; the SDLC.</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AWS Developer Tools (CodeCommit, CodeBuild, CodeDeploy).</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Overview of automation hooks in DevOps pipelines.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Deeper dive into innovative, practical DevOps automation capabilities.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DevOps lab.</a:t>
            </a:r>
            <a:endParaRPr lang="en-US" sz="2200" b="0" strike="noStrike" spc="-1">
              <a:solidFill>
                <a:srgbClr val="000000"/>
              </a:solidFill>
              <a:latin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“Shift left” – the whole point of CI/CD</a:t>
            </a:r>
          </a:p>
        </p:txBody>
      </p:sp>
      <p:pic>
        <p:nvPicPr>
          <p:cNvPr id="866" name="Picture 2"/>
          <p:cNvPicPr/>
          <p:nvPr/>
        </p:nvPicPr>
        <p:blipFill>
          <a:blip r:embed="rId3">
            <a:extLst>
              <a:ext uri="{BEBA8EAE-BF5A-486C-A8C5-ECC9F3942E4B}">
                <a14:imgProps xmlns:a14="http://schemas.microsoft.com/office/drawing/2010/main">
                  <a14:imgLayer r:embed="rId4">
                    <a14:imgEffect>
                      <a14:sharpenSoften amount="52000"/>
                    </a14:imgEffect>
                  </a14:imgLayer>
                </a14:imgProps>
              </a:ext>
            </a:extLst>
          </a:blip>
          <a:stretch/>
        </p:blipFill>
        <p:spPr>
          <a:xfrm>
            <a:off x="668160" y="717120"/>
            <a:ext cx="7613640" cy="3708720"/>
          </a:xfrm>
          <a:prstGeom prst="rect">
            <a:avLst/>
          </a:prstGeom>
          <a:ln>
            <a:noFill/>
          </a:ln>
        </p:spPr>
      </p:pic>
      <p:sp>
        <p:nvSpPr>
          <p:cNvPr id="867" name="CustomShape 2"/>
          <p:cNvSpPr/>
          <p:nvPr/>
        </p:nvSpPr>
        <p:spPr>
          <a:xfrm>
            <a:off x="1594080" y="4426200"/>
            <a:ext cx="5761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Source: Applied Software Measurement, Capers Jones, 1996</a:t>
            </a:r>
            <a:endParaRPr lang="en-US" sz="1800" b="0" strike="noStrike" spc="-1">
              <a:latin typeface="Arial"/>
            </a:endParaRPr>
          </a:p>
        </p:txBody>
      </p:sp>
      <p:pic>
        <p:nvPicPr>
          <p:cNvPr id="868" name="Picture 4"/>
          <p:cNvPicPr/>
          <p:nvPr/>
        </p:nvPicPr>
        <p:blipFill>
          <a:blip r:embed="rId5"/>
          <a:stretch/>
        </p:blipFill>
        <p:spPr>
          <a:xfrm>
            <a:off x="7391160" y="3328920"/>
            <a:ext cx="1464840" cy="1097280"/>
          </a:xfrm>
          <a:prstGeom prst="rect">
            <a:avLst/>
          </a:prstGeom>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Limitations &amp; Limits</a:t>
            </a:r>
          </a:p>
        </p:txBody>
      </p:sp>
      <p:sp>
        <p:nvSpPr>
          <p:cNvPr id="23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Can’t serve 3</a:t>
            </a:r>
            <a:r>
              <a:rPr lang="en-US" sz="2200" b="0" strike="noStrike" spc="-1" baseline="30000">
                <a:solidFill>
                  <a:srgbClr val="000000"/>
                </a:solidFill>
                <a:latin typeface="Calibri"/>
              </a:rPr>
              <a:t>rd</a:t>
            </a:r>
            <a:r>
              <a:rPr lang="en-US" sz="2200" b="0" strike="noStrike" spc="-1">
                <a:solidFill>
                  <a:srgbClr val="000000"/>
                </a:solidFill>
                <a:latin typeface="Calibri"/>
              </a:rPr>
              <a:t> party apps (like Wordpress, MySQL,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Both Containers &amp; EC2 *can*, btw…</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Lambda functions must execute in &lt; </a:t>
            </a:r>
            <a:r>
              <a:rPr lang="en-US" sz="2200" b="1" strike="noStrike" spc="-1">
                <a:solidFill>
                  <a:srgbClr val="000000"/>
                </a:solidFill>
                <a:latin typeface="Calibri"/>
              </a:rPr>
              <a:t>15mins</a:t>
            </a:r>
            <a:endParaRPr lang="en-US" sz="22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Though multiple Lambda functions can be tied together with </a:t>
            </a:r>
            <a:r>
              <a:rPr lang="en-US" sz="2000" b="0" u="sng" strike="noStrike" spc="-1">
                <a:solidFill>
                  <a:srgbClr val="0000FF"/>
                </a:solidFill>
                <a:uFillTx/>
                <a:latin typeface="Calibri"/>
                <a:hlinkClick r:id="rId3"/>
              </a:rPr>
              <a:t>Step Functions</a:t>
            </a:r>
            <a:r>
              <a:rPr lang="en-US" sz="2000" b="0" strike="noStrike" spc="-1">
                <a:solidFill>
                  <a:srgbClr val="000000"/>
                </a:solidFill>
                <a:latin typeface="Calibri"/>
              </a:rPr>
              <a: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Lambda functions must consume &lt; </a:t>
            </a:r>
            <a:r>
              <a:rPr lang="en-US" sz="2200" b="1" strike="noStrike" spc="-1">
                <a:solidFill>
                  <a:srgbClr val="000000"/>
                </a:solidFill>
                <a:latin typeface="Calibri"/>
              </a:rPr>
              <a:t>10GB</a:t>
            </a:r>
            <a:r>
              <a:rPr lang="en-US" sz="2200" b="0" strike="noStrike" spc="-1">
                <a:solidFill>
                  <a:srgbClr val="000000"/>
                </a:solidFill>
                <a:latin typeface="Calibri"/>
              </a:rPr>
              <a:t> of memory</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Invocation payload must be under </a:t>
            </a:r>
            <a:r>
              <a:rPr lang="en-US" sz="2200" b="1" strike="noStrike" spc="-1">
                <a:solidFill>
                  <a:srgbClr val="000000"/>
                </a:solidFill>
                <a:latin typeface="Calibri"/>
              </a:rPr>
              <a:t>6MB</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There are limitations around ports (like no SMTP) &amp; low-level kernel calls.</a:t>
            </a:r>
          </a:p>
          <a:p>
            <a:pPr>
              <a:lnSpc>
                <a:spcPct val="100000"/>
              </a:lnSpc>
              <a:spcBef>
                <a:spcPts val="439"/>
              </a:spcBef>
            </a:pPr>
            <a:endParaRPr lang="en-US" sz="2200" b="0" strike="noStrike" spc="-1">
              <a:solidFill>
                <a:srgbClr val="000000"/>
              </a:solidFill>
              <a:latin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The DevOps Pipeline &amp; the SDLC</a:t>
            </a:r>
          </a:p>
        </p:txBody>
      </p:sp>
      <p:pic>
        <p:nvPicPr>
          <p:cNvPr id="870" name="Picture 2"/>
          <p:cNvPicPr/>
          <p:nvPr/>
        </p:nvPicPr>
        <p:blipFill>
          <a:blip r:embed="rId3"/>
          <a:stretch/>
        </p:blipFill>
        <p:spPr>
          <a:xfrm>
            <a:off x="1238400" y="800280"/>
            <a:ext cx="6667200" cy="3543120"/>
          </a:xfrm>
          <a:prstGeom prst="rect">
            <a:avLst/>
          </a:prstGeom>
          <a:ln>
            <a:noFill/>
          </a:ln>
        </p:spPr>
      </p:pic>
      <p:sp>
        <p:nvSpPr>
          <p:cNvPr id="871" name="CustomShape 2"/>
          <p:cNvSpPr/>
          <p:nvPr/>
        </p:nvSpPr>
        <p:spPr>
          <a:xfrm>
            <a:off x="3200760" y="2341080"/>
            <a:ext cx="7023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DEV</a:t>
            </a:r>
            <a:endParaRPr lang="en-US" sz="2400" b="0" strike="noStrike" spc="-1">
              <a:latin typeface="Arial"/>
            </a:endParaRPr>
          </a:p>
        </p:txBody>
      </p:sp>
      <p:sp>
        <p:nvSpPr>
          <p:cNvPr id="872" name="CustomShape 3"/>
          <p:cNvSpPr/>
          <p:nvPr/>
        </p:nvSpPr>
        <p:spPr>
          <a:xfrm>
            <a:off x="4720320" y="2341080"/>
            <a:ext cx="6930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OPS</a:t>
            </a:r>
            <a:endParaRPr lang="en-US" sz="2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8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Services in the DevOps Pipeline</a:t>
            </a:r>
          </a:p>
        </p:txBody>
      </p:sp>
      <p:pic>
        <p:nvPicPr>
          <p:cNvPr id="874" name="Picture 2"/>
          <p:cNvPicPr/>
          <p:nvPr/>
        </p:nvPicPr>
        <p:blipFill>
          <a:blip r:embed="rId3"/>
          <a:srcRect l="22705" t="27787" r="30615" b="30275"/>
          <a:stretch/>
        </p:blipFill>
        <p:spPr>
          <a:xfrm>
            <a:off x="2751840" y="1784880"/>
            <a:ext cx="3112200" cy="1485720"/>
          </a:xfrm>
          <a:prstGeom prst="rect">
            <a:avLst/>
          </a:prstGeom>
          <a:ln>
            <a:noFill/>
          </a:ln>
        </p:spPr>
      </p:pic>
      <p:sp>
        <p:nvSpPr>
          <p:cNvPr id="875" name="CustomShape 2"/>
          <p:cNvSpPr/>
          <p:nvPr/>
        </p:nvSpPr>
        <p:spPr>
          <a:xfrm>
            <a:off x="3200760" y="2341080"/>
            <a:ext cx="7023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DEV</a:t>
            </a:r>
            <a:endParaRPr lang="en-US" sz="2400" b="0" strike="noStrike" spc="-1">
              <a:latin typeface="Arial"/>
            </a:endParaRPr>
          </a:p>
        </p:txBody>
      </p:sp>
      <p:sp>
        <p:nvSpPr>
          <p:cNvPr id="876" name="CustomShape 3"/>
          <p:cNvSpPr/>
          <p:nvPr/>
        </p:nvSpPr>
        <p:spPr>
          <a:xfrm>
            <a:off x="4720320" y="2341080"/>
            <a:ext cx="6930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OPS</a:t>
            </a:r>
            <a:endParaRPr lang="en-US" sz="2400" b="0" strike="noStrike" spc="-1">
              <a:latin typeface="Arial"/>
            </a:endParaRPr>
          </a:p>
        </p:txBody>
      </p:sp>
      <p:pic>
        <p:nvPicPr>
          <p:cNvPr id="877" name="Ink 6"/>
          <p:cNvPicPr/>
          <p:nvPr/>
        </p:nvPicPr>
        <p:blipFill>
          <a:blip r:embed="rId4"/>
          <a:stretch/>
        </p:blipFill>
        <p:spPr>
          <a:xfrm>
            <a:off x="2727360" y="1724040"/>
            <a:ext cx="258480" cy="70560"/>
          </a:xfrm>
          <a:prstGeom prst="rect">
            <a:avLst/>
          </a:prstGeom>
          <a:ln>
            <a:noFill/>
          </a:ln>
        </p:spPr>
      </p:pic>
      <p:pic>
        <p:nvPicPr>
          <p:cNvPr id="878" name="Ink 8"/>
          <p:cNvPicPr/>
          <p:nvPr/>
        </p:nvPicPr>
        <p:blipFill>
          <a:blip r:embed="rId5"/>
          <a:stretch/>
        </p:blipFill>
        <p:spPr>
          <a:xfrm>
            <a:off x="2983320" y="1771200"/>
            <a:ext cx="185760" cy="86760"/>
          </a:xfrm>
          <a:prstGeom prst="rect">
            <a:avLst/>
          </a:prstGeom>
          <a:ln>
            <a:noFill/>
          </a:ln>
        </p:spPr>
      </p:pic>
      <p:pic>
        <p:nvPicPr>
          <p:cNvPr id="879" name="Ink 9"/>
          <p:cNvPicPr/>
          <p:nvPr/>
        </p:nvPicPr>
        <p:blipFill>
          <a:blip r:embed="rId6"/>
          <a:stretch/>
        </p:blipFill>
        <p:spPr>
          <a:xfrm>
            <a:off x="3245400" y="1774800"/>
            <a:ext cx="61560" cy="30600"/>
          </a:xfrm>
          <a:prstGeom prst="rect">
            <a:avLst/>
          </a:prstGeom>
          <a:ln>
            <a:noFill/>
          </a:ln>
        </p:spPr>
      </p:pic>
      <p:pic>
        <p:nvPicPr>
          <p:cNvPr id="880" name="Ink 10"/>
          <p:cNvPicPr/>
          <p:nvPr/>
        </p:nvPicPr>
        <p:blipFill>
          <a:blip r:embed="rId7"/>
          <a:stretch/>
        </p:blipFill>
        <p:spPr>
          <a:xfrm>
            <a:off x="3136320" y="1824120"/>
            <a:ext cx="21240" cy="20160"/>
          </a:xfrm>
          <a:prstGeom prst="rect">
            <a:avLst/>
          </a:prstGeom>
          <a:ln>
            <a:noFill/>
          </a:ln>
        </p:spPr>
      </p:pic>
      <p:grpSp>
        <p:nvGrpSpPr>
          <p:cNvPr id="881" name="Group 4"/>
          <p:cNvGrpSpPr/>
          <p:nvPr/>
        </p:nvGrpSpPr>
        <p:grpSpPr>
          <a:xfrm>
            <a:off x="3098520" y="1807200"/>
            <a:ext cx="79200" cy="56160"/>
            <a:chOff x="3098520" y="1807200"/>
            <a:chExt cx="79200" cy="56160"/>
          </a:xfrm>
        </p:grpSpPr>
        <p:pic>
          <p:nvPicPr>
            <p:cNvPr id="882" name="Ink 11"/>
            <p:cNvPicPr/>
            <p:nvPr/>
          </p:nvPicPr>
          <p:blipFill>
            <a:blip r:embed="rId8"/>
            <a:stretch/>
          </p:blipFill>
          <p:spPr>
            <a:xfrm>
              <a:off x="3098520" y="1807200"/>
              <a:ext cx="57600" cy="46800"/>
            </a:xfrm>
            <a:prstGeom prst="rect">
              <a:avLst/>
            </a:prstGeom>
            <a:ln>
              <a:noFill/>
            </a:ln>
          </p:spPr>
        </p:pic>
        <p:pic>
          <p:nvPicPr>
            <p:cNvPr id="883" name="Ink 12"/>
            <p:cNvPicPr/>
            <p:nvPr/>
          </p:nvPicPr>
          <p:blipFill>
            <a:blip r:embed="rId9"/>
            <a:stretch/>
          </p:blipFill>
          <p:spPr>
            <a:xfrm>
              <a:off x="3138840" y="1838520"/>
              <a:ext cx="38880" cy="24840"/>
            </a:xfrm>
            <a:prstGeom prst="rect">
              <a:avLst/>
            </a:prstGeom>
            <a:ln>
              <a:noFill/>
            </a:ln>
          </p:spPr>
        </p:pic>
      </p:grpSp>
      <p:pic>
        <p:nvPicPr>
          <p:cNvPr id="884" name="Ink 14"/>
          <p:cNvPicPr/>
          <p:nvPr/>
        </p:nvPicPr>
        <p:blipFill>
          <a:blip r:embed="rId10"/>
          <a:stretch/>
        </p:blipFill>
        <p:spPr>
          <a:xfrm>
            <a:off x="3284280" y="1778760"/>
            <a:ext cx="32400" cy="30960"/>
          </a:xfrm>
          <a:prstGeom prst="rect">
            <a:avLst/>
          </a:prstGeom>
          <a:ln>
            <a:noFill/>
          </a:ln>
        </p:spPr>
      </p:pic>
      <p:pic>
        <p:nvPicPr>
          <p:cNvPr id="885" name="Ink 15"/>
          <p:cNvPicPr/>
          <p:nvPr/>
        </p:nvPicPr>
        <p:blipFill>
          <a:blip r:embed="rId7"/>
          <a:stretch/>
        </p:blipFill>
        <p:spPr>
          <a:xfrm>
            <a:off x="3433680" y="1757520"/>
            <a:ext cx="18000" cy="17640"/>
          </a:xfrm>
          <a:prstGeom prst="rect">
            <a:avLst/>
          </a:prstGeom>
          <a:ln>
            <a:noFill/>
          </a:ln>
        </p:spPr>
      </p:pic>
      <p:pic>
        <p:nvPicPr>
          <p:cNvPr id="886" name="Ink 16"/>
          <p:cNvPicPr/>
          <p:nvPr/>
        </p:nvPicPr>
        <p:blipFill>
          <a:blip r:embed="rId11"/>
          <a:stretch/>
        </p:blipFill>
        <p:spPr>
          <a:xfrm>
            <a:off x="2612520" y="2319480"/>
            <a:ext cx="172080" cy="63360"/>
          </a:xfrm>
          <a:prstGeom prst="rect">
            <a:avLst/>
          </a:prstGeom>
          <a:ln>
            <a:noFill/>
          </a:ln>
        </p:spPr>
      </p:pic>
      <p:pic>
        <p:nvPicPr>
          <p:cNvPr id="887" name="Ink 17"/>
          <p:cNvPicPr/>
          <p:nvPr/>
        </p:nvPicPr>
        <p:blipFill>
          <a:blip r:embed="rId12"/>
          <a:stretch/>
        </p:blipFill>
        <p:spPr>
          <a:xfrm>
            <a:off x="2703240" y="2455920"/>
            <a:ext cx="61920" cy="52920"/>
          </a:xfrm>
          <a:prstGeom prst="rect">
            <a:avLst/>
          </a:prstGeom>
          <a:ln>
            <a:noFill/>
          </a:ln>
        </p:spPr>
      </p:pic>
      <p:pic>
        <p:nvPicPr>
          <p:cNvPr id="888" name="Ink 18"/>
          <p:cNvPicPr/>
          <p:nvPr/>
        </p:nvPicPr>
        <p:blipFill>
          <a:blip r:embed="rId13"/>
          <a:stretch/>
        </p:blipFill>
        <p:spPr>
          <a:xfrm>
            <a:off x="2686320" y="2457720"/>
            <a:ext cx="76320" cy="30960"/>
          </a:xfrm>
          <a:prstGeom prst="rect">
            <a:avLst/>
          </a:prstGeom>
          <a:ln>
            <a:noFill/>
          </a:ln>
        </p:spPr>
      </p:pic>
      <p:pic>
        <p:nvPicPr>
          <p:cNvPr id="889" name="Ink 20"/>
          <p:cNvPicPr/>
          <p:nvPr/>
        </p:nvPicPr>
        <p:blipFill>
          <a:blip r:embed="rId14"/>
          <a:stretch/>
        </p:blipFill>
        <p:spPr>
          <a:xfrm>
            <a:off x="2698200" y="2448000"/>
            <a:ext cx="66600" cy="45000"/>
          </a:xfrm>
          <a:prstGeom prst="rect">
            <a:avLst/>
          </a:prstGeom>
          <a:ln>
            <a:noFill/>
          </a:ln>
        </p:spPr>
      </p:pic>
      <p:pic>
        <p:nvPicPr>
          <p:cNvPr id="890" name="Ink 21"/>
          <p:cNvPicPr/>
          <p:nvPr/>
        </p:nvPicPr>
        <p:blipFill>
          <a:blip r:embed="rId15"/>
          <a:stretch/>
        </p:blipFill>
        <p:spPr>
          <a:xfrm>
            <a:off x="2836800" y="3164400"/>
            <a:ext cx="269640" cy="120240"/>
          </a:xfrm>
          <a:prstGeom prst="rect">
            <a:avLst/>
          </a:prstGeom>
          <a:ln>
            <a:noFill/>
          </a:ln>
        </p:spPr>
      </p:pic>
      <p:pic>
        <p:nvPicPr>
          <p:cNvPr id="891" name="Ink 22"/>
          <p:cNvPicPr/>
          <p:nvPr/>
        </p:nvPicPr>
        <p:blipFill>
          <a:blip r:embed="rId16"/>
          <a:stretch/>
        </p:blipFill>
        <p:spPr>
          <a:xfrm>
            <a:off x="3334320" y="3268080"/>
            <a:ext cx="27360" cy="19080"/>
          </a:xfrm>
          <a:prstGeom prst="rect">
            <a:avLst/>
          </a:prstGeom>
          <a:ln>
            <a:noFill/>
          </a:ln>
        </p:spPr>
      </p:pic>
      <p:pic>
        <p:nvPicPr>
          <p:cNvPr id="892" name="Ink 23"/>
          <p:cNvPicPr/>
          <p:nvPr/>
        </p:nvPicPr>
        <p:blipFill>
          <a:blip r:embed="rId17"/>
          <a:stretch/>
        </p:blipFill>
        <p:spPr>
          <a:xfrm>
            <a:off x="4081680" y="2990880"/>
            <a:ext cx="95400" cy="317880"/>
          </a:xfrm>
          <a:prstGeom prst="rect">
            <a:avLst/>
          </a:prstGeom>
          <a:ln>
            <a:noFill/>
          </a:ln>
        </p:spPr>
      </p:pic>
      <p:pic>
        <p:nvPicPr>
          <p:cNvPr id="893" name="Ink 24"/>
          <p:cNvPicPr/>
          <p:nvPr/>
        </p:nvPicPr>
        <p:blipFill>
          <a:blip r:embed="rId18"/>
          <a:stretch/>
        </p:blipFill>
        <p:spPr>
          <a:xfrm>
            <a:off x="4100040" y="2907720"/>
            <a:ext cx="330840" cy="380160"/>
          </a:xfrm>
          <a:prstGeom prst="rect">
            <a:avLst/>
          </a:prstGeom>
          <a:ln>
            <a:noFill/>
          </a:ln>
        </p:spPr>
      </p:pic>
      <p:pic>
        <p:nvPicPr>
          <p:cNvPr id="894" name="Ink 25"/>
          <p:cNvPicPr/>
          <p:nvPr/>
        </p:nvPicPr>
        <p:blipFill>
          <a:blip r:embed="rId19"/>
          <a:stretch/>
        </p:blipFill>
        <p:spPr>
          <a:xfrm>
            <a:off x="2696040" y="2462040"/>
            <a:ext cx="68040" cy="48960"/>
          </a:xfrm>
          <a:prstGeom prst="rect">
            <a:avLst/>
          </a:prstGeom>
          <a:ln>
            <a:noFill/>
          </a:ln>
        </p:spPr>
      </p:pic>
      <p:pic>
        <p:nvPicPr>
          <p:cNvPr id="895" name="Ink 26"/>
          <p:cNvPicPr/>
          <p:nvPr/>
        </p:nvPicPr>
        <p:blipFill>
          <a:blip r:embed="rId7"/>
          <a:stretch/>
        </p:blipFill>
        <p:spPr>
          <a:xfrm>
            <a:off x="3960360" y="3498120"/>
            <a:ext cx="17640" cy="17640"/>
          </a:xfrm>
          <a:prstGeom prst="rect">
            <a:avLst/>
          </a:prstGeom>
          <a:ln>
            <a:noFill/>
          </a:ln>
        </p:spPr>
      </p:pic>
      <p:pic>
        <p:nvPicPr>
          <p:cNvPr id="896" name="Ink 27"/>
          <p:cNvPicPr/>
          <p:nvPr/>
        </p:nvPicPr>
        <p:blipFill>
          <a:blip r:embed="rId20"/>
          <a:stretch/>
        </p:blipFill>
        <p:spPr>
          <a:xfrm>
            <a:off x="5422320" y="3205080"/>
            <a:ext cx="322200" cy="94320"/>
          </a:xfrm>
          <a:prstGeom prst="rect">
            <a:avLst/>
          </a:prstGeom>
          <a:ln>
            <a:noFill/>
          </a:ln>
        </p:spPr>
      </p:pic>
      <p:pic>
        <p:nvPicPr>
          <p:cNvPr id="897" name="Ink 29"/>
          <p:cNvPicPr/>
          <p:nvPr/>
        </p:nvPicPr>
        <p:blipFill>
          <a:blip r:embed="rId21"/>
          <a:stretch/>
        </p:blipFill>
        <p:spPr>
          <a:xfrm>
            <a:off x="5846760" y="2637720"/>
            <a:ext cx="36000" cy="25560"/>
          </a:xfrm>
          <a:prstGeom prst="rect">
            <a:avLst/>
          </a:prstGeom>
          <a:ln>
            <a:noFill/>
          </a:ln>
        </p:spPr>
      </p:pic>
      <p:pic>
        <p:nvPicPr>
          <p:cNvPr id="898" name="Ink 30"/>
          <p:cNvPicPr/>
          <p:nvPr/>
        </p:nvPicPr>
        <p:blipFill>
          <a:blip r:embed="rId22"/>
          <a:stretch/>
        </p:blipFill>
        <p:spPr>
          <a:xfrm>
            <a:off x="5858280" y="2469960"/>
            <a:ext cx="27360" cy="29160"/>
          </a:xfrm>
          <a:prstGeom prst="rect">
            <a:avLst/>
          </a:prstGeom>
          <a:ln>
            <a:noFill/>
          </a:ln>
        </p:spPr>
      </p:pic>
      <p:pic>
        <p:nvPicPr>
          <p:cNvPr id="899" name="Ink 4095"/>
          <p:cNvPicPr/>
          <p:nvPr/>
        </p:nvPicPr>
        <p:blipFill>
          <a:blip r:embed="rId23"/>
          <a:stretch/>
        </p:blipFill>
        <p:spPr>
          <a:xfrm>
            <a:off x="5835240" y="2314800"/>
            <a:ext cx="40680" cy="41040"/>
          </a:xfrm>
          <a:prstGeom prst="rect">
            <a:avLst/>
          </a:prstGeom>
          <a:ln>
            <a:noFill/>
          </a:ln>
        </p:spPr>
      </p:pic>
      <p:pic>
        <p:nvPicPr>
          <p:cNvPr id="900" name="Ink 4099"/>
          <p:cNvPicPr/>
          <p:nvPr/>
        </p:nvPicPr>
        <p:blipFill>
          <a:blip r:embed="rId7"/>
          <a:stretch/>
        </p:blipFill>
        <p:spPr>
          <a:xfrm>
            <a:off x="4774680" y="3655440"/>
            <a:ext cx="17640" cy="17640"/>
          </a:xfrm>
          <a:prstGeom prst="rect">
            <a:avLst/>
          </a:prstGeom>
          <a:ln>
            <a:noFill/>
          </a:ln>
        </p:spPr>
      </p:pic>
      <p:pic>
        <p:nvPicPr>
          <p:cNvPr id="901" name="Ink 4100"/>
          <p:cNvPicPr/>
          <p:nvPr/>
        </p:nvPicPr>
        <p:blipFill>
          <a:blip r:embed="rId24"/>
          <a:stretch/>
        </p:blipFill>
        <p:spPr>
          <a:xfrm>
            <a:off x="5311800" y="1731240"/>
            <a:ext cx="111960" cy="85680"/>
          </a:xfrm>
          <a:prstGeom prst="rect">
            <a:avLst/>
          </a:prstGeom>
          <a:ln>
            <a:noFill/>
          </a:ln>
        </p:spPr>
      </p:pic>
      <p:pic>
        <p:nvPicPr>
          <p:cNvPr id="902" name="Ink 4101"/>
          <p:cNvPicPr/>
          <p:nvPr/>
        </p:nvPicPr>
        <p:blipFill>
          <a:blip r:embed="rId25"/>
          <a:stretch/>
        </p:blipFill>
        <p:spPr>
          <a:xfrm>
            <a:off x="5025240" y="1767600"/>
            <a:ext cx="26640" cy="19440"/>
          </a:xfrm>
          <a:prstGeom prst="rect">
            <a:avLst/>
          </a:prstGeom>
          <a:ln>
            <a:noFill/>
          </a:ln>
        </p:spPr>
      </p:pic>
      <p:pic>
        <p:nvPicPr>
          <p:cNvPr id="903" name="Ink 4102"/>
          <p:cNvPicPr/>
          <p:nvPr/>
        </p:nvPicPr>
        <p:blipFill>
          <a:blip r:embed="rId26"/>
          <a:stretch/>
        </p:blipFill>
        <p:spPr>
          <a:xfrm>
            <a:off x="4151520" y="2981520"/>
            <a:ext cx="15120" cy="12960"/>
          </a:xfrm>
          <a:prstGeom prst="rect">
            <a:avLst/>
          </a:prstGeom>
          <a:ln>
            <a:noFill/>
          </a:ln>
        </p:spPr>
      </p:pic>
      <p:pic>
        <p:nvPicPr>
          <p:cNvPr id="904" name="Ink 4103"/>
          <p:cNvPicPr/>
          <p:nvPr/>
        </p:nvPicPr>
        <p:blipFill>
          <a:blip r:embed="rId27"/>
          <a:stretch/>
        </p:blipFill>
        <p:spPr>
          <a:xfrm>
            <a:off x="4150800" y="2978640"/>
            <a:ext cx="21240" cy="24480"/>
          </a:xfrm>
          <a:prstGeom prst="rect">
            <a:avLst/>
          </a:prstGeom>
          <a:ln>
            <a:noFill/>
          </a:ln>
        </p:spPr>
      </p:pic>
      <p:pic>
        <p:nvPicPr>
          <p:cNvPr id="905" name="Ink 4104"/>
          <p:cNvPicPr/>
          <p:nvPr/>
        </p:nvPicPr>
        <p:blipFill>
          <a:blip r:embed="rId28"/>
          <a:stretch/>
        </p:blipFill>
        <p:spPr>
          <a:xfrm>
            <a:off x="4140360" y="2972160"/>
            <a:ext cx="34200" cy="39960"/>
          </a:xfrm>
          <a:prstGeom prst="rect">
            <a:avLst/>
          </a:prstGeom>
          <a:ln>
            <a:noFill/>
          </a:ln>
        </p:spPr>
      </p:pic>
      <p:pic>
        <p:nvPicPr>
          <p:cNvPr id="906" name="Ink 4105"/>
          <p:cNvPicPr/>
          <p:nvPr/>
        </p:nvPicPr>
        <p:blipFill>
          <a:blip r:embed="rId29"/>
          <a:stretch/>
        </p:blipFill>
        <p:spPr>
          <a:xfrm>
            <a:off x="4238280" y="2894040"/>
            <a:ext cx="18720" cy="22320"/>
          </a:xfrm>
          <a:prstGeom prst="rect">
            <a:avLst/>
          </a:prstGeom>
          <a:ln>
            <a:noFill/>
          </a:ln>
        </p:spPr>
      </p:pic>
      <p:pic>
        <p:nvPicPr>
          <p:cNvPr id="907" name="Ink 4106"/>
          <p:cNvPicPr/>
          <p:nvPr/>
        </p:nvPicPr>
        <p:blipFill>
          <a:blip r:embed="rId30"/>
          <a:stretch/>
        </p:blipFill>
        <p:spPr>
          <a:xfrm>
            <a:off x="3344400" y="3240360"/>
            <a:ext cx="29520" cy="33120"/>
          </a:xfrm>
          <a:prstGeom prst="rect">
            <a:avLst/>
          </a:prstGeom>
          <a:ln>
            <a:noFill/>
          </a:ln>
        </p:spPr>
      </p:pic>
      <p:pic>
        <p:nvPicPr>
          <p:cNvPr id="908" name="Ink 4107"/>
          <p:cNvPicPr/>
          <p:nvPr/>
        </p:nvPicPr>
        <p:blipFill>
          <a:blip r:embed="rId31"/>
          <a:stretch/>
        </p:blipFill>
        <p:spPr>
          <a:xfrm>
            <a:off x="3097440" y="3152880"/>
            <a:ext cx="27000" cy="20880"/>
          </a:xfrm>
          <a:prstGeom prst="rect">
            <a:avLst/>
          </a:prstGeom>
          <a:ln>
            <a:noFill/>
          </a:ln>
        </p:spPr>
      </p:pic>
      <p:pic>
        <p:nvPicPr>
          <p:cNvPr id="909" name="Ink 4108"/>
          <p:cNvPicPr/>
          <p:nvPr/>
        </p:nvPicPr>
        <p:blipFill>
          <a:blip r:embed="rId32"/>
          <a:stretch/>
        </p:blipFill>
        <p:spPr>
          <a:xfrm>
            <a:off x="4938840" y="3254400"/>
            <a:ext cx="48600" cy="20880"/>
          </a:xfrm>
          <a:prstGeom prst="rect">
            <a:avLst/>
          </a:prstGeom>
          <a:ln>
            <a:noFill/>
          </a:ln>
        </p:spPr>
      </p:pic>
      <p:pic>
        <p:nvPicPr>
          <p:cNvPr id="910" name="Ink 4110"/>
          <p:cNvPicPr/>
          <p:nvPr/>
        </p:nvPicPr>
        <p:blipFill>
          <a:blip r:embed="rId33"/>
          <a:stretch/>
        </p:blipFill>
        <p:spPr>
          <a:xfrm>
            <a:off x="5389200" y="3193200"/>
            <a:ext cx="79200" cy="32040"/>
          </a:xfrm>
          <a:prstGeom prst="rect">
            <a:avLst/>
          </a:prstGeom>
          <a:ln>
            <a:noFill/>
          </a:ln>
        </p:spPr>
      </p:pic>
      <p:pic>
        <p:nvPicPr>
          <p:cNvPr id="911" name="Ink 4113"/>
          <p:cNvPicPr/>
          <p:nvPr/>
        </p:nvPicPr>
        <p:blipFill>
          <a:blip r:embed="rId34"/>
          <a:stretch/>
        </p:blipFill>
        <p:spPr>
          <a:xfrm>
            <a:off x="5158800" y="3257640"/>
            <a:ext cx="57600" cy="18360"/>
          </a:xfrm>
          <a:prstGeom prst="rect">
            <a:avLst/>
          </a:prstGeom>
          <a:ln>
            <a:noFill/>
          </a:ln>
        </p:spPr>
      </p:pic>
      <p:pic>
        <p:nvPicPr>
          <p:cNvPr id="912" name="Graphic 21"/>
          <p:cNvPicPr/>
          <p:nvPr/>
        </p:nvPicPr>
        <p:blipFill>
          <a:blip r:embed="rId35"/>
          <a:stretch/>
        </p:blipFill>
        <p:spPr>
          <a:xfrm>
            <a:off x="1518480" y="971280"/>
            <a:ext cx="761760" cy="761760"/>
          </a:xfrm>
          <a:prstGeom prst="rect">
            <a:avLst/>
          </a:prstGeom>
          <a:ln>
            <a:noFill/>
          </a:ln>
        </p:spPr>
      </p:pic>
      <p:pic>
        <p:nvPicPr>
          <p:cNvPr id="913" name="Graphic 19"/>
          <p:cNvPicPr/>
          <p:nvPr/>
        </p:nvPicPr>
        <p:blipFill>
          <a:blip r:embed="rId36"/>
          <a:stretch/>
        </p:blipFill>
        <p:spPr>
          <a:xfrm>
            <a:off x="3254040" y="3607920"/>
            <a:ext cx="761760" cy="761760"/>
          </a:xfrm>
          <a:prstGeom prst="rect">
            <a:avLst/>
          </a:prstGeom>
          <a:ln>
            <a:noFill/>
          </a:ln>
        </p:spPr>
      </p:pic>
      <p:pic>
        <p:nvPicPr>
          <p:cNvPr id="914" name="Graphic 23"/>
          <p:cNvPicPr/>
          <p:nvPr/>
        </p:nvPicPr>
        <p:blipFill>
          <a:blip r:embed="rId37"/>
          <a:stretch/>
        </p:blipFill>
        <p:spPr>
          <a:xfrm>
            <a:off x="6589800" y="971280"/>
            <a:ext cx="761760" cy="761760"/>
          </a:xfrm>
          <a:prstGeom prst="rect">
            <a:avLst/>
          </a:prstGeom>
          <a:ln>
            <a:noFill/>
          </a:ln>
        </p:spPr>
      </p:pic>
      <p:sp>
        <p:nvSpPr>
          <p:cNvPr id="915" name="CustomShape 5"/>
          <p:cNvSpPr/>
          <p:nvPr/>
        </p:nvSpPr>
        <p:spPr>
          <a:xfrm>
            <a:off x="779760" y="175428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CodeCommit</a:t>
            </a:r>
            <a:endParaRPr lang="en-US" sz="1200" b="0" strike="noStrike" spc="-1">
              <a:latin typeface="Arial"/>
            </a:endParaRPr>
          </a:p>
        </p:txBody>
      </p:sp>
      <p:sp>
        <p:nvSpPr>
          <p:cNvPr id="916" name="CustomShape 6"/>
          <p:cNvSpPr/>
          <p:nvPr/>
        </p:nvSpPr>
        <p:spPr>
          <a:xfrm>
            <a:off x="2513520" y="444852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CodeBuild</a:t>
            </a:r>
            <a:endParaRPr lang="en-US" sz="1200" b="0" strike="noStrike" spc="-1">
              <a:latin typeface="Arial"/>
            </a:endParaRPr>
          </a:p>
        </p:txBody>
      </p:sp>
      <p:sp>
        <p:nvSpPr>
          <p:cNvPr id="917" name="CustomShape 7"/>
          <p:cNvSpPr/>
          <p:nvPr/>
        </p:nvSpPr>
        <p:spPr>
          <a:xfrm>
            <a:off x="5835240" y="177444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CodeDeploy</a:t>
            </a:r>
            <a:endParaRPr lang="en-US" sz="1200" b="0" strike="noStrike" spc="-1">
              <a:latin typeface="Arial"/>
            </a:endParaRPr>
          </a:p>
        </p:txBody>
      </p:sp>
      <p:sp>
        <p:nvSpPr>
          <p:cNvPr id="918" name="CustomShape 8"/>
          <p:cNvSpPr/>
          <p:nvPr/>
        </p:nvSpPr>
        <p:spPr>
          <a:xfrm rot="5400000">
            <a:off x="2671560" y="843840"/>
            <a:ext cx="592200" cy="1384920"/>
          </a:xfrm>
          <a:prstGeom prst="bentArrow">
            <a:avLst>
              <a:gd name="adj1" fmla="val 25000"/>
              <a:gd name="adj2" fmla="val 25000"/>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19" name="CustomShape 9"/>
          <p:cNvSpPr/>
          <p:nvPr/>
        </p:nvSpPr>
        <p:spPr>
          <a:xfrm rot="16200000">
            <a:off x="2157120" y="3026160"/>
            <a:ext cx="1485360" cy="702000"/>
          </a:xfrm>
          <a:prstGeom prst="bentArrow">
            <a:avLst>
              <a:gd name="adj1" fmla="val 25000"/>
              <a:gd name="adj2" fmla="val 27701"/>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0" name="CustomShape 10"/>
          <p:cNvSpPr/>
          <p:nvPr/>
        </p:nvSpPr>
        <p:spPr>
          <a:xfrm rot="16200000" flipV="1">
            <a:off x="3578400" y="3036240"/>
            <a:ext cx="1498680" cy="661680"/>
          </a:xfrm>
          <a:prstGeom prst="bentArrow">
            <a:avLst>
              <a:gd name="adj1" fmla="val 25000"/>
              <a:gd name="adj2" fmla="val 27701"/>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1" name="CustomShape 11"/>
          <p:cNvSpPr/>
          <p:nvPr/>
        </p:nvSpPr>
        <p:spPr>
          <a:xfrm>
            <a:off x="3461760" y="3188880"/>
            <a:ext cx="384120" cy="410040"/>
          </a:xfrm>
          <a:prstGeom prst="up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2" name="CustomShape 12"/>
          <p:cNvSpPr/>
          <p:nvPr/>
        </p:nvSpPr>
        <p:spPr>
          <a:xfrm rot="5400000" flipV="1">
            <a:off x="5471640" y="704520"/>
            <a:ext cx="592200" cy="1649160"/>
          </a:xfrm>
          <a:prstGeom prst="bentArrow">
            <a:avLst>
              <a:gd name="adj1" fmla="val 25000"/>
              <a:gd name="adj2" fmla="val 25000"/>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3" name="CustomShape 13"/>
          <p:cNvSpPr/>
          <p:nvPr/>
        </p:nvSpPr>
        <p:spPr>
          <a:xfrm>
            <a:off x="6219720" y="2089080"/>
            <a:ext cx="2904480" cy="1736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…or Beanstalk</a:t>
            </a:r>
            <a:endParaRPr lang="en-US" sz="1800" b="0" strike="noStrike" spc="-1">
              <a:latin typeface="Arial"/>
            </a:endParaRPr>
          </a:p>
          <a:p>
            <a:pPr>
              <a:lnSpc>
                <a:spcPct val="100000"/>
              </a:lnSpc>
            </a:pPr>
            <a:r>
              <a:rPr lang="en-US" sz="1800" b="0" strike="noStrike" spc="-1">
                <a:solidFill>
                  <a:srgbClr val="000000"/>
                </a:solidFill>
                <a:latin typeface="Calibri"/>
              </a:rPr>
              <a:t>…or SSM</a:t>
            </a:r>
            <a:endParaRPr lang="en-US" sz="1800" b="0" strike="noStrike" spc="-1">
              <a:latin typeface="Arial"/>
            </a:endParaRPr>
          </a:p>
          <a:p>
            <a:pPr>
              <a:lnSpc>
                <a:spcPct val="100000"/>
              </a:lnSpc>
            </a:pPr>
            <a:r>
              <a:rPr lang="en-US" sz="1800" b="0" strike="noStrike" spc="-1">
                <a:solidFill>
                  <a:srgbClr val="000000"/>
                </a:solidFill>
                <a:latin typeface="Calibri"/>
              </a:rPr>
              <a:t>…or fully-baked AMI</a:t>
            </a:r>
            <a:endParaRPr lang="en-US" sz="1800" b="0" strike="noStrike" spc="-1">
              <a:latin typeface="Arial"/>
            </a:endParaRPr>
          </a:p>
          <a:p>
            <a:pPr>
              <a:lnSpc>
                <a:spcPct val="100000"/>
              </a:lnSpc>
            </a:pPr>
            <a:r>
              <a:rPr lang="en-US" sz="1800" b="0" strike="noStrike" spc="-1">
                <a:solidFill>
                  <a:srgbClr val="000000"/>
                </a:solidFill>
                <a:latin typeface="Calibri"/>
              </a:rPr>
              <a:t>…or EKS/ECS Containers</a:t>
            </a:r>
            <a:endParaRPr lang="en-US" sz="1800" b="0" strike="noStrike" spc="-1">
              <a:latin typeface="Arial"/>
            </a:endParaRPr>
          </a:p>
          <a:p>
            <a:pPr>
              <a:lnSpc>
                <a:spcPct val="100000"/>
              </a:lnSpc>
            </a:pPr>
            <a:r>
              <a:rPr lang="en-US" sz="1800" b="0" strike="noStrike" spc="-1">
                <a:solidFill>
                  <a:srgbClr val="000000"/>
                </a:solidFill>
                <a:latin typeface="Calibri"/>
              </a:rPr>
              <a:t>…or CloudFormation</a:t>
            </a:r>
            <a:endParaRPr lang="en-US" sz="1800" b="0" strike="noStrike" spc="-1">
              <a:latin typeface="Arial"/>
            </a:endParaRPr>
          </a:p>
          <a:p>
            <a:pPr>
              <a:lnSpc>
                <a:spcPct val="100000"/>
              </a:lnSpc>
            </a:pPr>
            <a:r>
              <a:rPr lang="en-US" sz="1800" b="0" strike="noStrike" spc="-1">
                <a:solidFill>
                  <a:srgbClr val="000000"/>
                </a:solidFill>
                <a:latin typeface="Calibri"/>
              </a:rPr>
              <a:t>…or OpsWorks (Chef/Puppet)</a:t>
            </a:r>
            <a:endParaRPr lang="en-US" sz="1800" b="0" strike="noStrike" spc="-1">
              <a:latin typeface="Arial"/>
            </a:endParaRPr>
          </a:p>
        </p:txBody>
      </p:sp>
      <p:sp>
        <p:nvSpPr>
          <p:cNvPr id="924" name="CustomShape 14"/>
          <p:cNvSpPr/>
          <p:nvPr/>
        </p:nvSpPr>
        <p:spPr>
          <a:xfrm>
            <a:off x="432720" y="2051640"/>
            <a:ext cx="2041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…possibly w/Cloud9</a:t>
            </a:r>
            <a:endParaRPr lang="en-US" sz="1800" b="0" strike="noStrike" spc="-1">
              <a:latin typeface="Arial"/>
            </a:endParaRPr>
          </a:p>
        </p:txBody>
      </p:sp>
      <p:sp>
        <p:nvSpPr>
          <p:cNvPr id="925" name="CustomShape 15"/>
          <p:cNvSpPr/>
          <p:nvPr/>
        </p:nvSpPr>
        <p:spPr>
          <a:xfrm>
            <a:off x="4270320" y="4215600"/>
            <a:ext cx="433692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000000"/>
                </a:solidFill>
                <a:latin typeface="Calibri"/>
              </a:rPr>
              <a:t>What services can help us here &amp; here?</a:t>
            </a:r>
            <a:endParaRPr lang="en-US" sz="2000" b="0" strike="noStrike" spc="-1">
              <a:latin typeface="Arial"/>
            </a:endParaRPr>
          </a:p>
        </p:txBody>
      </p:sp>
      <p:sp>
        <p:nvSpPr>
          <p:cNvPr id="926" name="CustomShape 16"/>
          <p:cNvSpPr/>
          <p:nvPr/>
        </p:nvSpPr>
        <p:spPr>
          <a:xfrm rot="17818200">
            <a:off x="5986800" y="2598120"/>
            <a:ext cx="484200" cy="2255760"/>
          </a:xfrm>
          <a:prstGeom prst="up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927" name="CustomShape 17"/>
          <p:cNvSpPr/>
          <p:nvPr/>
        </p:nvSpPr>
        <p:spPr>
          <a:xfrm rot="18505800">
            <a:off x="6593760" y="1950480"/>
            <a:ext cx="484200" cy="2783160"/>
          </a:xfrm>
          <a:prstGeom prst="up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912"/>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918"/>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919"/>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921"/>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913"/>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920"/>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9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914"/>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922"/>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9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9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9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927"/>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926"/>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CodeCommit</a:t>
            </a:r>
            <a:endParaRPr lang="en-US" sz="3600" b="0" strike="noStrike" spc="-1">
              <a:solidFill>
                <a:srgbClr val="000000"/>
              </a:solidFill>
              <a:latin typeface="Calibri"/>
            </a:endParaRPr>
          </a:p>
        </p:txBody>
      </p:sp>
      <p:sp>
        <p:nvSpPr>
          <p:cNvPr id="929"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git-compliant source control”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Full, native git command &amp; graphical toolset support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IAM (can authenticate IAM identities), CloudWatch, and CloudTrail integration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Code stored in S3 (99.999999999% durability), metadata in DDB</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All data encrypted at rest and in transit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Full API, SDK, Console support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SNS notifications on repository events</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930" name="Graphic 21"/>
          <p:cNvPicPr/>
          <p:nvPr/>
        </p:nvPicPr>
        <p:blipFill>
          <a:blip r:embed="rId3"/>
          <a:stretch/>
        </p:blipFill>
        <p:spPr>
          <a:xfrm>
            <a:off x="7592040" y="179640"/>
            <a:ext cx="761760" cy="761760"/>
          </a:xfrm>
          <a:prstGeom prst="rect">
            <a:avLst/>
          </a:prstGeom>
          <a:ln>
            <a:noFill/>
          </a:ln>
        </p:spPr>
      </p:pic>
      <p:grpSp>
        <p:nvGrpSpPr>
          <p:cNvPr id="931" name="Group 3"/>
          <p:cNvGrpSpPr/>
          <p:nvPr/>
        </p:nvGrpSpPr>
        <p:grpSpPr>
          <a:xfrm>
            <a:off x="7996320" y="619200"/>
            <a:ext cx="8640" cy="8640"/>
            <a:chOff x="7996320" y="619200"/>
            <a:chExt cx="8640" cy="8640"/>
          </a:xfrm>
        </p:grpSpPr>
        <p:pic>
          <p:nvPicPr>
            <p:cNvPr id="932" name="Ink 4"/>
            <p:cNvPicPr/>
            <p:nvPr/>
          </p:nvPicPr>
          <p:blipFill>
            <a:blip r:embed="rId4"/>
            <a:stretch/>
          </p:blipFill>
          <p:spPr>
            <a:xfrm>
              <a:off x="7996320" y="619200"/>
              <a:ext cx="8640" cy="8640"/>
            </a:xfrm>
            <a:prstGeom prst="rect">
              <a:avLst/>
            </a:prstGeom>
            <a:ln>
              <a:noFill/>
            </a:ln>
          </p:spPr>
        </p:pic>
        <p:pic>
          <p:nvPicPr>
            <p:cNvPr id="933" name="Ink 5"/>
            <p:cNvPicPr/>
            <p:nvPr/>
          </p:nvPicPr>
          <p:blipFill>
            <a:blip r:embed="rId4"/>
            <a:stretch/>
          </p:blipFill>
          <p:spPr>
            <a:xfrm>
              <a:off x="7996320" y="619200"/>
              <a:ext cx="8640" cy="8640"/>
            </a:xfrm>
            <a:prstGeom prst="rect">
              <a:avLst/>
            </a:prstGeom>
            <a:ln>
              <a:noFill/>
            </a:ln>
          </p:spPr>
        </p:pic>
      </p:grpSp>
      <p:pic>
        <p:nvPicPr>
          <p:cNvPr id="934" name="Ink 7"/>
          <p:cNvPicPr/>
          <p:nvPr/>
        </p:nvPicPr>
        <p:blipFill>
          <a:blip r:embed="rId4"/>
          <a:stretch/>
        </p:blipFill>
        <p:spPr>
          <a:xfrm>
            <a:off x="8004960" y="540000"/>
            <a:ext cx="8640" cy="8640"/>
          </a:xfrm>
          <a:prstGeom prst="rect">
            <a:avLst/>
          </a:prstGeom>
          <a:ln>
            <a:noFill/>
          </a:ln>
        </p:spPr>
      </p:pic>
      <p:pic>
        <p:nvPicPr>
          <p:cNvPr id="935" name="Ink 8"/>
          <p:cNvPicPr/>
          <p:nvPr/>
        </p:nvPicPr>
        <p:blipFill>
          <a:blip r:embed="rId4"/>
          <a:stretch/>
        </p:blipFill>
        <p:spPr>
          <a:xfrm>
            <a:off x="8101800" y="258840"/>
            <a:ext cx="8640" cy="8640"/>
          </a:xfrm>
          <a:prstGeom prst="rect">
            <a:avLst/>
          </a:prstGeom>
          <a:ln>
            <a:noFill/>
          </a:ln>
        </p:spPr>
      </p:pic>
      <p:pic>
        <p:nvPicPr>
          <p:cNvPr id="936" name="Ink 9"/>
          <p:cNvPicPr/>
          <p:nvPr/>
        </p:nvPicPr>
        <p:blipFill>
          <a:blip r:embed="rId4"/>
          <a:stretch/>
        </p:blipFill>
        <p:spPr>
          <a:xfrm>
            <a:off x="7952400" y="707400"/>
            <a:ext cx="8640" cy="8640"/>
          </a:xfrm>
          <a:prstGeom prst="rect">
            <a:avLst/>
          </a:prstGeom>
          <a:ln>
            <a:noFill/>
          </a:ln>
        </p:spPr>
      </p:pic>
      <p:pic>
        <p:nvPicPr>
          <p:cNvPr id="937" name="Ink 10"/>
          <p:cNvPicPr/>
          <p:nvPr/>
        </p:nvPicPr>
        <p:blipFill>
          <a:blip r:embed="rId4"/>
          <a:stretch/>
        </p:blipFill>
        <p:spPr>
          <a:xfrm>
            <a:off x="3432960" y="1586880"/>
            <a:ext cx="8640" cy="8640"/>
          </a:xfrm>
          <a:prstGeom prst="rect">
            <a:avLst/>
          </a:prstGeom>
          <a:ln>
            <a:noFill/>
          </a:ln>
        </p:spPr>
      </p:pic>
      <p:pic>
        <p:nvPicPr>
          <p:cNvPr id="938" name="Ink 11"/>
          <p:cNvPicPr/>
          <p:nvPr/>
        </p:nvPicPr>
        <p:blipFill>
          <a:blip r:embed="rId4"/>
          <a:stretch/>
        </p:blipFill>
        <p:spPr>
          <a:xfrm>
            <a:off x="3617640" y="346680"/>
            <a:ext cx="8640" cy="8640"/>
          </a:xfrm>
          <a:prstGeom prst="rect">
            <a:avLst/>
          </a:prstGeom>
          <a:ln>
            <a:noFill/>
          </a:ln>
        </p:spPr>
      </p:pic>
      <p:pic>
        <p:nvPicPr>
          <p:cNvPr id="939" name="Ink 12"/>
          <p:cNvPicPr/>
          <p:nvPr/>
        </p:nvPicPr>
        <p:blipFill>
          <a:blip r:embed="rId4"/>
          <a:stretch/>
        </p:blipFill>
        <p:spPr>
          <a:xfrm>
            <a:off x="3512160" y="346680"/>
            <a:ext cx="8640" cy="8640"/>
          </a:xfrm>
          <a:prstGeom prst="rect">
            <a:avLst/>
          </a:prstGeom>
          <a:ln>
            <a:noFill/>
          </a:ln>
        </p:spPr>
      </p:pic>
      <p:pic>
        <p:nvPicPr>
          <p:cNvPr id="940" name="Ink 13"/>
          <p:cNvPicPr/>
          <p:nvPr/>
        </p:nvPicPr>
        <p:blipFill>
          <a:blip r:embed="rId4"/>
          <a:stretch/>
        </p:blipFill>
        <p:spPr>
          <a:xfrm>
            <a:off x="7794360" y="707400"/>
            <a:ext cx="8640" cy="8640"/>
          </a:xfrm>
          <a:prstGeom prst="rect">
            <a:avLst/>
          </a:prstGeom>
          <a:ln>
            <a:noFill/>
          </a:ln>
        </p:spPr>
      </p:pic>
      <p:pic>
        <p:nvPicPr>
          <p:cNvPr id="941" name="Ink 14"/>
          <p:cNvPicPr/>
          <p:nvPr/>
        </p:nvPicPr>
        <p:blipFill>
          <a:blip r:embed="rId4"/>
          <a:stretch/>
        </p:blipFill>
        <p:spPr>
          <a:xfrm>
            <a:off x="1340640" y="1121040"/>
            <a:ext cx="8640" cy="8640"/>
          </a:xfrm>
          <a:prstGeom prst="rect">
            <a:avLst/>
          </a:prstGeom>
          <a:ln>
            <a:noFill/>
          </a:ln>
        </p:spPr>
      </p:pic>
      <p:pic>
        <p:nvPicPr>
          <p:cNvPr id="942" name="Ink 15"/>
          <p:cNvPicPr/>
          <p:nvPr/>
        </p:nvPicPr>
        <p:blipFill>
          <a:blip r:embed="rId4"/>
          <a:stretch/>
        </p:blipFill>
        <p:spPr>
          <a:xfrm>
            <a:off x="3450960" y="-5040"/>
            <a:ext cx="8640" cy="8640"/>
          </a:xfrm>
          <a:prstGeom prst="rect">
            <a:avLst/>
          </a:prstGeom>
          <a:ln>
            <a:noFill/>
          </a:ln>
        </p:spPr>
      </p:pic>
      <p:pic>
        <p:nvPicPr>
          <p:cNvPr id="943" name="Ink 16"/>
          <p:cNvPicPr/>
          <p:nvPr/>
        </p:nvPicPr>
        <p:blipFill>
          <a:blip r:embed="rId4"/>
          <a:stretch/>
        </p:blipFill>
        <p:spPr>
          <a:xfrm>
            <a:off x="3450960" y="425880"/>
            <a:ext cx="8640" cy="8640"/>
          </a:xfrm>
          <a:prstGeom prst="rect">
            <a:avLst/>
          </a:prstGeom>
          <a:ln>
            <a:noFill/>
          </a:ln>
        </p:spPr>
      </p:pic>
      <p:pic>
        <p:nvPicPr>
          <p:cNvPr id="944" name="Ink 17"/>
          <p:cNvPicPr/>
          <p:nvPr/>
        </p:nvPicPr>
        <p:blipFill>
          <a:blip r:embed="rId4"/>
          <a:stretch/>
        </p:blipFill>
        <p:spPr>
          <a:xfrm>
            <a:off x="3415680" y="399960"/>
            <a:ext cx="8640" cy="8640"/>
          </a:xfrm>
          <a:prstGeom prst="rect">
            <a:avLst/>
          </a:prstGeom>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CodeBuild</a:t>
            </a:r>
            <a:endParaRPr lang="en-US" sz="3600" b="0" strike="noStrike" spc="-1">
              <a:solidFill>
                <a:srgbClr val="000000"/>
              </a:solidFill>
              <a:latin typeface="Calibri"/>
            </a:endParaRPr>
          </a:p>
        </p:txBody>
      </p:sp>
      <p:sp>
        <p:nvSpPr>
          <p:cNvPr id="94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Jenkins-compliant build server”</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Prepackaged and customized build tools, environments and runtimes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IAM, CloudTrail, and CloudWatch support</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947" name="Graphic 19"/>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CodeDeploy</a:t>
            </a:r>
            <a:endParaRPr lang="en-US" sz="3600" b="0" strike="noStrike" spc="-1">
              <a:solidFill>
                <a:srgbClr val="000000"/>
              </a:solidFill>
              <a:latin typeface="Calibri"/>
            </a:endParaRPr>
          </a:p>
        </p:txBody>
      </p:sp>
      <p:sp>
        <p:nvSpPr>
          <p:cNvPr id="949"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managed, serverless automated code deployment service”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Language, architecture agnostic</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Deploys to EC2, Fargate, Lambda or on-prem</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In-place, and blue/green (rolling, canary, all-at-once) deployment types supported</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run actions, test, health &amp; other verifications, and optional rollback &amp; redeploy – all automated</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Sends SNS notifications for various lifecycle events</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950" name="Graphic 23"/>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Other AWS “Code”* Services</a:t>
            </a:r>
          </a:p>
        </p:txBody>
      </p:sp>
      <p:pic>
        <p:nvPicPr>
          <p:cNvPr id="952" name="Graphic 22"/>
          <p:cNvPicPr/>
          <p:nvPr/>
        </p:nvPicPr>
        <p:blipFill>
          <a:blip r:embed="rId2"/>
          <a:stretch/>
        </p:blipFill>
        <p:spPr>
          <a:xfrm>
            <a:off x="5394600" y="2731320"/>
            <a:ext cx="761760" cy="761760"/>
          </a:xfrm>
          <a:prstGeom prst="rect">
            <a:avLst/>
          </a:prstGeom>
          <a:ln>
            <a:noFill/>
          </a:ln>
        </p:spPr>
      </p:pic>
      <p:pic>
        <p:nvPicPr>
          <p:cNvPr id="953" name="Graphic 18"/>
          <p:cNvPicPr/>
          <p:nvPr/>
        </p:nvPicPr>
        <p:blipFill>
          <a:blip r:embed="rId3"/>
          <a:stretch/>
        </p:blipFill>
        <p:spPr>
          <a:xfrm>
            <a:off x="3110040" y="2732760"/>
            <a:ext cx="761760" cy="761760"/>
          </a:xfrm>
          <a:prstGeom prst="rect">
            <a:avLst/>
          </a:prstGeom>
          <a:ln>
            <a:noFill/>
          </a:ln>
        </p:spPr>
      </p:pic>
      <p:pic>
        <p:nvPicPr>
          <p:cNvPr id="954" name="Graphic 8"/>
          <p:cNvPicPr/>
          <p:nvPr/>
        </p:nvPicPr>
        <p:blipFill>
          <a:blip r:embed="rId4"/>
          <a:stretch/>
        </p:blipFill>
        <p:spPr>
          <a:xfrm>
            <a:off x="5394600" y="1321200"/>
            <a:ext cx="761760" cy="761760"/>
          </a:xfrm>
          <a:prstGeom prst="rect">
            <a:avLst/>
          </a:prstGeom>
          <a:ln>
            <a:noFill/>
          </a:ln>
        </p:spPr>
      </p:pic>
      <p:pic>
        <p:nvPicPr>
          <p:cNvPr id="955" name="Graphic 6"/>
          <p:cNvPicPr/>
          <p:nvPr/>
        </p:nvPicPr>
        <p:blipFill>
          <a:blip r:embed="rId5"/>
          <a:stretch/>
        </p:blipFill>
        <p:spPr>
          <a:xfrm>
            <a:off x="3138840" y="1321200"/>
            <a:ext cx="761760" cy="761760"/>
          </a:xfrm>
          <a:prstGeom prst="rect">
            <a:avLst/>
          </a:prstGeom>
          <a:ln>
            <a:noFill/>
          </a:ln>
        </p:spPr>
      </p:pic>
      <p:sp>
        <p:nvSpPr>
          <p:cNvPr id="956" name="CustomShape 2"/>
          <p:cNvSpPr/>
          <p:nvPr/>
        </p:nvSpPr>
        <p:spPr>
          <a:xfrm>
            <a:off x="2399040" y="208476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a:t>
            </a:r>
            <a:r>
              <a:rPr lang="en-US" sz="1200" b="0" u="sng" strike="noStrike" spc="-1">
                <a:solidFill>
                  <a:srgbClr val="0000FF"/>
                </a:solidFill>
                <a:uFillTx/>
                <a:latin typeface="Arial"/>
                <a:ea typeface="Amazon Ember"/>
                <a:hlinkClick r:id="rId6"/>
              </a:rPr>
              <a:t>CodePipeline</a:t>
            </a:r>
            <a:endParaRPr lang="en-US" sz="1200" b="0" strike="noStrike" spc="-1">
              <a:latin typeface="Arial"/>
            </a:endParaRPr>
          </a:p>
        </p:txBody>
      </p:sp>
      <p:sp>
        <p:nvSpPr>
          <p:cNvPr id="957" name="CustomShape 3"/>
          <p:cNvSpPr/>
          <p:nvPr/>
        </p:nvSpPr>
        <p:spPr>
          <a:xfrm>
            <a:off x="4637160" y="2084760"/>
            <a:ext cx="22921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a:t>
            </a:r>
            <a:r>
              <a:rPr lang="en-US" sz="1200" b="0" u="sng" strike="noStrike" spc="-1">
                <a:solidFill>
                  <a:srgbClr val="0000FF"/>
                </a:solidFill>
                <a:uFillTx/>
                <a:latin typeface="Arial"/>
                <a:ea typeface="Amazon Ember"/>
                <a:hlinkClick r:id="rId7"/>
              </a:rPr>
              <a:t>CodeStar</a:t>
            </a:r>
            <a:endParaRPr lang="en-US" sz="1200" b="0" strike="noStrike" spc="-1">
              <a:latin typeface="Arial"/>
            </a:endParaRPr>
          </a:p>
        </p:txBody>
      </p:sp>
      <p:sp>
        <p:nvSpPr>
          <p:cNvPr id="958" name="CustomShape 4"/>
          <p:cNvSpPr/>
          <p:nvPr/>
        </p:nvSpPr>
        <p:spPr>
          <a:xfrm>
            <a:off x="2362320" y="3494880"/>
            <a:ext cx="227916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a:t>
            </a:r>
            <a:r>
              <a:rPr lang="en-US" sz="1200" b="0" u="sng" strike="noStrike" spc="-1">
                <a:solidFill>
                  <a:srgbClr val="0000FF"/>
                </a:solidFill>
                <a:uFillTx/>
                <a:latin typeface="Arial"/>
                <a:ea typeface="Amazon Ember"/>
                <a:hlinkClick r:id="rId8"/>
              </a:rPr>
              <a:t>Command Line Interface (AWS CLI)</a:t>
            </a:r>
            <a:endParaRPr lang="en-US" sz="1200" b="0" strike="noStrike" spc="-1">
              <a:latin typeface="Arial"/>
            </a:endParaRPr>
          </a:p>
        </p:txBody>
      </p:sp>
      <p:sp>
        <p:nvSpPr>
          <p:cNvPr id="959" name="CustomShape 5"/>
          <p:cNvSpPr/>
          <p:nvPr/>
        </p:nvSpPr>
        <p:spPr>
          <a:xfrm>
            <a:off x="4678560" y="3494880"/>
            <a:ext cx="22014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a:t>
            </a:r>
            <a:r>
              <a:rPr lang="en-US" sz="1200" b="0" u="sng" strike="noStrike" spc="-1">
                <a:solidFill>
                  <a:srgbClr val="0000FF"/>
                </a:solidFill>
                <a:uFillTx/>
                <a:latin typeface="Arial"/>
                <a:ea typeface="Amazon Ember"/>
                <a:hlinkClick r:id="rId9"/>
              </a:rPr>
              <a:t>Toolsand SDKs</a:t>
            </a:r>
            <a:endParaRPr lang="en-US" sz="1200" b="0" strike="noStrike" spc="-1">
              <a:latin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Automation hooks in DevOps pipeline</a:t>
            </a:r>
          </a:p>
        </p:txBody>
      </p:sp>
      <p:graphicFrame>
        <p:nvGraphicFramePr>
          <p:cNvPr id="961" name="Table 2"/>
          <p:cNvGraphicFramePr/>
          <p:nvPr/>
        </p:nvGraphicFramePr>
        <p:xfrm>
          <a:off x="790200" y="679680"/>
          <a:ext cx="7563600" cy="3760200"/>
        </p:xfrm>
        <a:graphic>
          <a:graphicData uri="http://schemas.openxmlformats.org/drawingml/2006/table">
            <a:tbl>
              <a:tblPr/>
              <a:tblGrid>
                <a:gridCol w="1531080">
                  <a:extLst>
                    <a:ext uri="{9D8B030D-6E8A-4147-A177-3AD203B41FA5}">
                      <a16:colId xmlns:a16="http://schemas.microsoft.com/office/drawing/2014/main" val="20000"/>
                    </a:ext>
                  </a:extLst>
                </a:gridCol>
                <a:gridCol w="1512000">
                  <a:extLst>
                    <a:ext uri="{9D8B030D-6E8A-4147-A177-3AD203B41FA5}">
                      <a16:colId xmlns:a16="http://schemas.microsoft.com/office/drawing/2014/main" val="20001"/>
                    </a:ext>
                  </a:extLst>
                </a:gridCol>
                <a:gridCol w="2655720">
                  <a:extLst>
                    <a:ext uri="{9D8B030D-6E8A-4147-A177-3AD203B41FA5}">
                      <a16:colId xmlns:a16="http://schemas.microsoft.com/office/drawing/2014/main" val="20002"/>
                    </a:ext>
                  </a:extLst>
                </a:gridCol>
                <a:gridCol w="1864800">
                  <a:extLst>
                    <a:ext uri="{9D8B030D-6E8A-4147-A177-3AD203B41FA5}">
                      <a16:colId xmlns:a16="http://schemas.microsoft.com/office/drawing/2014/main" val="20003"/>
                    </a:ext>
                  </a:extLst>
                </a:gridCol>
              </a:tblGrid>
              <a:tr h="306720">
                <a:tc>
                  <a:txBody>
                    <a:bodyPr/>
                    <a:lstStyle/>
                    <a:p>
                      <a:pPr>
                        <a:lnSpc>
                          <a:spcPct val="100000"/>
                        </a:lnSpc>
                      </a:pPr>
                      <a:r>
                        <a:rPr lang="en-US" sz="1600" b="1" strike="noStrike" spc="-1">
                          <a:solidFill>
                            <a:srgbClr val="FFFFFF"/>
                          </a:solidFill>
                          <a:latin typeface="Calibri"/>
                        </a:rPr>
                        <a:t>Type</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600" b="1" strike="noStrike" spc="-1">
                          <a:solidFill>
                            <a:srgbClr val="FFFFFF"/>
                          </a:solidFill>
                          <a:latin typeface="Calibri"/>
                        </a:rPr>
                        <a:t>Where run</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600" b="1" strike="noStrike" spc="-1">
                          <a:solidFill>
                            <a:srgbClr val="FFFFFF"/>
                          </a:solidFill>
                          <a:latin typeface="Calibri"/>
                        </a:rPr>
                        <a:t>Attributes</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nSpc>
                          <a:spcPct val="100000"/>
                        </a:lnSpc>
                      </a:pPr>
                      <a:r>
                        <a:rPr lang="en-US" sz="1600" b="1" strike="noStrike" spc="-1">
                          <a:solidFill>
                            <a:srgbClr val="FFFFFF"/>
                          </a:solidFill>
                          <a:latin typeface="Calibri"/>
                        </a:rPr>
                        <a:t>Examples</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537120">
                <a:tc>
                  <a:txBody>
                    <a:bodyPr/>
                    <a:lstStyle/>
                    <a:p>
                      <a:pPr>
                        <a:lnSpc>
                          <a:spcPct val="100000"/>
                        </a:lnSpc>
                      </a:pPr>
                      <a:r>
                        <a:rPr lang="en-US" sz="1600" b="0" strike="noStrike" spc="-1">
                          <a:solidFill>
                            <a:srgbClr val="000000"/>
                          </a:solidFill>
                          <a:latin typeface="Calibri"/>
                        </a:rPr>
                        <a:t>Pre-commit</a:t>
                      </a:r>
                      <a:endParaRPr lang="en-US" sz="1600" b="0" strike="noStrike" spc="-1">
                        <a:latin typeface="Times New Roman"/>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Dev machine</a:t>
                      </a:r>
                      <a:endParaRPr lang="en-US" sz="1600" b="0" strike="noStrike" spc="-1">
                        <a:latin typeface="Times New Roman"/>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Run FAST, comprehensive, TDD driven</a:t>
                      </a:r>
                      <a:endParaRPr lang="en-US" sz="1600" b="0" strike="noStrike" spc="-1">
                        <a:latin typeface="Times New Roman"/>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SCA, secrets check</a:t>
                      </a:r>
                      <a:endParaRPr lang="en-US" sz="1600" b="0" strike="noStrike" spc="-1">
                        <a:latin typeface="Times New Roman"/>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537120">
                <a:tc>
                  <a:txBody>
                    <a:bodyPr/>
                    <a:lstStyle/>
                    <a:p>
                      <a:pPr>
                        <a:lnSpc>
                          <a:spcPct val="100000"/>
                        </a:lnSpc>
                      </a:pPr>
                      <a:r>
                        <a:rPr lang="en-US" sz="1600" b="0" strike="noStrike" spc="-1">
                          <a:solidFill>
                            <a:srgbClr val="000000"/>
                          </a:solidFill>
                          <a:latin typeface="Calibri"/>
                        </a:rPr>
                        <a:t>Commit-time</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Commit svr(s)</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Repeat many tests from pre-commit + new</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SAST, light security testing</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537120">
                <a:tc>
                  <a:txBody>
                    <a:bodyPr/>
                    <a:lstStyle/>
                    <a:p>
                      <a:pPr>
                        <a:lnSpc>
                          <a:spcPct val="100000"/>
                        </a:lnSpc>
                      </a:pPr>
                      <a:r>
                        <a:rPr lang="en-US" sz="1600" b="0" strike="noStrike" spc="-1">
                          <a:solidFill>
                            <a:srgbClr val="000000"/>
                          </a:solidFill>
                          <a:latin typeface="Calibri"/>
                        </a:rPr>
                        <a:t>Build-time</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CI/build svr(s)</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Sanity checks, config, cheap</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Artifact hardening</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767160">
                <a:tc>
                  <a:txBody>
                    <a:bodyPr/>
                    <a:lstStyle/>
                    <a:p>
                      <a:pPr>
                        <a:lnSpc>
                          <a:spcPct val="100000"/>
                        </a:lnSpc>
                      </a:pPr>
                      <a:r>
                        <a:rPr lang="en-US" sz="1600" b="0" strike="noStrike" spc="-1">
                          <a:solidFill>
                            <a:srgbClr val="000000"/>
                          </a:solidFill>
                          <a:latin typeface="Calibri"/>
                        </a:rPr>
                        <a:t>Test-time</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Test/stage env</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More in-depth</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Regression, Integration, load, UAT</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537120">
                <a:tc>
                  <a:txBody>
                    <a:bodyPr/>
                    <a:lstStyle/>
                    <a:p>
                      <a:pPr>
                        <a:lnSpc>
                          <a:spcPct val="100000"/>
                        </a:lnSpc>
                      </a:pPr>
                      <a:r>
                        <a:rPr lang="en-US" sz="1600" b="0" strike="noStrike" spc="-1">
                          <a:solidFill>
                            <a:srgbClr val="000000"/>
                          </a:solidFill>
                          <a:latin typeface="Calibri"/>
                        </a:rPr>
                        <a:t>Pre-deploy</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CI/build svr</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Set up deploy env</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en-US" sz="1600" b="0" strike="noStrike" spc="-1">
                          <a:solidFill>
                            <a:srgbClr val="000000"/>
                          </a:solidFill>
                          <a:latin typeface="Calibri"/>
                        </a:rPr>
                        <a:t>Cfg mgmt., agent install</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537840">
                <a:tc>
                  <a:txBody>
                    <a:bodyPr/>
                    <a:lstStyle/>
                    <a:p>
                      <a:pPr>
                        <a:lnSpc>
                          <a:spcPct val="100000"/>
                        </a:lnSpc>
                      </a:pPr>
                      <a:r>
                        <a:rPr lang="en-US" sz="1600" b="0" strike="noStrike" spc="-1">
                          <a:solidFill>
                            <a:srgbClr val="000000"/>
                          </a:solidFill>
                          <a:latin typeface="Calibri"/>
                        </a:rPr>
                        <a:t>Deploy</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Prod env</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Validate deployment</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en-US" sz="1600" b="0" strike="noStrike" spc="-1">
                          <a:solidFill>
                            <a:srgbClr val="000000"/>
                          </a:solidFill>
                          <a:latin typeface="Calibri"/>
                        </a:rPr>
                        <a:t>Health, vulnerability scan</a:t>
                      </a:r>
                      <a:endParaRPr lang="en-US" sz="1600" b="0" strike="noStrike" spc="-1">
                        <a:latin typeface="Times New Roman"/>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Automation hooks in DevOps pipeline</a:t>
            </a:r>
          </a:p>
        </p:txBody>
      </p:sp>
      <p:pic>
        <p:nvPicPr>
          <p:cNvPr id="963" name="Picture 2"/>
          <p:cNvPicPr/>
          <p:nvPr/>
        </p:nvPicPr>
        <p:blipFill>
          <a:blip r:embed="rId3"/>
          <a:srcRect l="22705" t="27787" r="30615" b="30275"/>
          <a:stretch/>
        </p:blipFill>
        <p:spPr>
          <a:xfrm>
            <a:off x="2751840" y="1784880"/>
            <a:ext cx="3112200" cy="1485720"/>
          </a:xfrm>
          <a:prstGeom prst="rect">
            <a:avLst/>
          </a:prstGeom>
          <a:ln>
            <a:noFill/>
          </a:ln>
        </p:spPr>
      </p:pic>
      <p:sp>
        <p:nvSpPr>
          <p:cNvPr id="964" name="CustomShape 2"/>
          <p:cNvSpPr/>
          <p:nvPr/>
        </p:nvSpPr>
        <p:spPr>
          <a:xfrm>
            <a:off x="3200760" y="2341080"/>
            <a:ext cx="7023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DEV</a:t>
            </a:r>
            <a:endParaRPr lang="en-US" sz="2400" b="0" strike="noStrike" spc="-1">
              <a:latin typeface="Arial"/>
            </a:endParaRPr>
          </a:p>
        </p:txBody>
      </p:sp>
      <p:sp>
        <p:nvSpPr>
          <p:cNvPr id="965" name="CustomShape 3"/>
          <p:cNvSpPr/>
          <p:nvPr/>
        </p:nvSpPr>
        <p:spPr>
          <a:xfrm>
            <a:off x="4720320" y="2341080"/>
            <a:ext cx="69300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Calibri"/>
              </a:rPr>
              <a:t>OPS</a:t>
            </a:r>
            <a:endParaRPr lang="en-US" sz="2400" b="0" strike="noStrike" spc="-1">
              <a:latin typeface="Arial"/>
            </a:endParaRPr>
          </a:p>
        </p:txBody>
      </p:sp>
      <p:pic>
        <p:nvPicPr>
          <p:cNvPr id="966" name="Ink 6"/>
          <p:cNvPicPr/>
          <p:nvPr/>
        </p:nvPicPr>
        <p:blipFill>
          <a:blip r:embed="rId4"/>
          <a:stretch/>
        </p:blipFill>
        <p:spPr>
          <a:xfrm>
            <a:off x="2727360" y="1724040"/>
            <a:ext cx="258480" cy="70560"/>
          </a:xfrm>
          <a:prstGeom prst="rect">
            <a:avLst/>
          </a:prstGeom>
          <a:ln>
            <a:noFill/>
          </a:ln>
        </p:spPr>
      </p:pic>
      <p:pic>
        <p:nvPicPr>
          <p:cNvPr id="967" name="Ink 8"/>
          <p:cNvPicPr/>
          <p:nvPr/>
        </p:nvPicPr>
        <p:blipFill>
          <a:blip r:embed="rId5"/>
          <a:stretch/>
        </p:blipFill>
        <p:spPr>
          <a:xfrm>
            <a:off x="2983320" y="1771200"/>
            <a:ext cx="185760" cy="86760"/>
          </a:xfrm>
          <a:prstGeom prst="rect">
            <a:avLst/>
          </a:prstGeom>
          <a:ln>
            <a:noFill/>
          </a:ln>
        </p:spPr>
      </p:pic>
      <p:pic>
        <p:nvPicPr>
          <p:cNvPr id="968" name="Ink 9"/>
          <p:cNvPicPr/>
          <p:nvPr/>
        </p:nvPicPr>
        <p:blipFill>
          <a:blip r:embed="rId6"/>
          <a:stretch/>
        </p:blipFill>
        <p:spPr>
          <a:xfrm>
            <a:off x="3245400" y="1774800"/>
            <a:ext cx="61560" cy="30600"/>
          </a:xfrm>
          <a:prstGeom prst="rect">
            <a:avLst/>
          </a:prstGeom>
          <a:ln>
            <a:noFill/>
          </a:ln>
        </p:spPr>
      </p:pic>
      <p:pic>
        <p:nvPicPr>
          <p:cNvPr id="969" name="Ink 10"/>
          <p:cNvPicPr/>
          <p:nvPr/>
        </p:nvPicPr>
        <p:blipFill>
          <a:blip r:embed="rId7"/>
          <a:stretch/>
        </p:blipFill>
        <p:spPr>
          <a:xfrm>
            <a:off x="3136320" y="1824120"/>
            <a:ext cx="21240" cy="20160"/>
          </a:xfrm>
          <a:prstGeom prst="rect">
            <a:avLst/>
          </a:prstGeom>
          <a:ln>
            <a:noFill/>
          </a:ln>
        </p:spPr>
      </p:pic>
      <p:grpSp>
        <p:nvGrpSpPr>
          <p:cNvPr id="970" name="Group 4"/>
          <p:cNvGrpSpPr/>
          <p:nvPr/>
        </p:nvGrpSpPr>
        <p:grpSpPr>
          <a:xfrm>
            <a:off x="3098520" y="1807200"/>
            <a:ext cx="79200" cy="56160"/>
            <a:chOff x="3098520" y="1807200"/>
            <a:chExt cx="79200" cy="56160"/>
          </a:xfrm>
        </p:grpSpPr>
        <p:pic>
          <p:nvPicPr>
            <p:cNvPr id="971" name="Ink 11"/>
            <p:cNvPicPr/>
            <p:nvPr/>
          </p:nvPicPr>
          <p:blipFill>
            <a:blip r:embed="rId8"/>
            <a:stretch/>
          </p:blipFill>
          <p:spPr>
            <a:xfrm>
              <a:off x="3098520" y="1807200"/>
              <a:ext cx="57600" cy="46800"/>
            </a:xfrm>
            <a:prstGeom prst="rect">
              <a:avLst/>
            </a:prstGeom>
            <a:ln>
              <a:noFill/>
            </a:ln>
          </p:spPr>
        </p:pic>
        <p:pic>
          <p:nvPicPr>
            <p:cNvPr id="972" name="Ink 12"/>
            <p:cNvPicPr/>
            <p:nvPr/>
          </p:nvPicPr>
          <p:blipFill>
            <a:blip r:embed="rId9"/>
            <a:stretch/>
          </p:blipFill>
          <p:spPr>
            <a:xfrm>
              <a:off x="3138840" y="1838520"/>
              <a:ext cx="38880" cy="24840"/>
            </a:xfrm>
            <a:prstGeom prst="rect">
              <a:avLst/>
            </a:prstGeom>
            <a:ln>
              <a:noFill/>
            </a:ln>
          </p:spPr>
        </p:pic>
      </p:grpSp>
      <p:pic>
        <p:nvPicPr>
          <p:cNvPr id="973" name="Ink 14"/>
          <p:cNvPicPr/>
          <p:nvPr/>
        </p:nvPicPr>
        <p:blipFill>
          <a:blip r:embed="rId10"/>
          <a:stretch/>
        </p:blipFill>
        <p:spPr>
          <a:xfrm>
            <a:off x="3284280" y="1778760"/>
            <a:ext cx="32400" cy="30960"/>
          </a:xfrm>
          <a:prstGeom prst="rect">
            <a:avLst/>
          </a:prstGeom>
          <a:ln>
            <a:noFill/>
          </a:ln>
        </p:spPr>
      </p:pic>
      <p:pic>
        <p:nvPicPr>
          <p:cNvPr id="974" name="Ink 15"/>
          <p:cNvPicPr/>
          <p:nvPr/>
        </p:nvPicPr>
        <p:blipFill>
          <a:blip r:embed="rId7"/>
          <a:stretch/>
        </p:blipFill>
        <p:spPr>
          <a:xfrm>
            <a:off x="3433680" y="1757520"/>
            <a:ext cx="18000" cy="17640"/>
          </a:xfrm>
          <a:prstGeom prst="rect">
            <a:avLst/>
          </a:prstGeom>
          <a:ln>
            <a:noFill/>
          </a:ln>
        </p:spPr>
      </p:pic>
      <p:pic>
        <p:nvPicPr>
          <p:cNvPr id="975" name="Ink 16"/>
          <p:cNvPicPr/>
          <p:nvPr/>
        </p:nvPicPr>
        <p:blipFill>
          <a:blip r:embed="rId11"/>
          <a:stretch/>
        </p:blipFill>
        <p:spPr>
          <a:xfrm>
            <a:off x="2612520" y="2319480"/>
            <a:ext cx="172080" cy="63360"/>
          </a:xfrm>
          <a:prstGeom prst="rect">
            <a:avLst/>
          </a:prstGeom>
          <a:ln>
            <a:noFill/>
          </a:ln>
        </p:spPr>
      </p:pic>
      <p:pic>
        <p:nvPicPr>
          <p:cNvPr id="976" name="Ink 17"/>
          <p:cNvPicPr/>
          <p:nvPr/>
        </p:nvPicPr>
        <p:blipFill>
          <a:blip r:embed="rId12"/>
          <a:stretch/>
        </p:blipFill>
        <p:spPr>
          <a:xfrm>
            <a:off x="2703240" y="2455920"/>
            <a:ext cx="61920" cy="52920"/>
          </a:xfrm>
          <a:prstGeom prst="rect">
            <a:avLst/>
          </a:prstGeom>
          <a:ln>
            <a:noFill/>
          </a:ln>
        </p:spPr>
      </p:pic>
      <p:pic>
        <p:nvPicPr>
          <p:cNvPr id="977" name="Ink 18"/>
          <p:cNvPicPr/>
          <p:nvPr/>
        </p:nvPicPr>
        <p:blipFill>
          <a:blip r:embed="rId13"/>
          <a:stretch/>
        </p:blipFill>
        <p:spPr>
          <a:xfrm>
            <a:off x="2686320" y="2457720"/>
            <a:ext cx="76320" cy="30960"/>
          </a:xfrm>
          <a:prstGeom prst="rect">
            <a:avLst/>
          </a:prstGeom>
          <a:ln>
            <a:noFill/>
          </a:ln>
        </p:spPr>
      </p:pic>
      <p:pic>
        <p:nvPicPr>
          <p:cNvPr id="978" name="Ink 20"/>
          <p:cNvPicPr/>
          <p:nvPr/>
        </p:nvPicPr>
        <p:blipFill>
          <a:blip r:embed="rId14"/>
          <a:stretch/>
        </p:blipFill>
        <p:spPr>
          <a:xfrm>
            <a:off x="2698200" y="2448000"/>
            <a:ext cx="66600" cy="45000"/>
          </a:xfrm>
          <a:prstGeom prst="rect">
            <a:avLst/>
          </a:prstGeom>
          <a:ln>
            <a:noFill/>
          </a:ln>
        </p:spPr>
      </p:pic>
      <p:pic>
        <p:nvPicPr>
          <p:cNvPr id="979" name="Ink 21"/>
          <p:cNvPicPr/>
          <p:nvPr/>
        </p:nvPicPr>
        <p:blipFill>
          <a:blip r:embed="rId15"/>
          <a:stretch/>
        </p:blipFill>
        <p:spPr>
          <a:xfrm>
            <a:off x="2836800" y="3164400"/>
            <a:ext cx="269640" cy="120240"/>
          </a:xfrm>
          <a:prstGeom prst="rect">
            <a:avLst/>
          </a:prstGeom>
          <a:ln>
            <a:noFill/>
          </a:ln>
        </p:spPr>
      </p:pic>
      <p:pic>
        <p:nvPicPr>
          <p:cNvPr id="980" name="Ink 22"/>
          <p:cNvPicPr/>
          <p:nvPr/>
        </p:nvPicPr>
        <p:blipFill>
          <a:blip r:embed="rId16"/>
          <a:stretch/>
        </p:blipFill>
        <p:spPr>
          <a:xfrm>
            <a:off x="3334320" y="3268080"/>
            <a:ext cx="27360" cy="19080"/>
          </a:xfrm>
          <a:prstGeom prst="rect">
            <a:avLst/>
          </a:prstGeom>
          <a:ln>
            <a:noFill/>
          </a:ln>
        </p:spPr>
      </p:pic>
      <p:pic>
        <p:nvPicPr>
          <p:cNvPr id="981" name="Ink 23"/>
          <p:cNvPicPr/>
          <p:nvPr/>
        </p:nvPicPr>
        <p:blipFill>
          <a:blip r:embed="rId17"/>
          <a:stretch/>
        </p:blipFill>
        <p:spPr>
          <a:xfrm>
            <a:off x="4081680" y="2990880"/>
            <a:ext cx="95400" cy="317880"/>
          </a:xfrm>
          <a:prstGeom prst="rect">
            <a:avLst/>
          </a:prstGeom>
          <a:ln>
            <a:noFill/>
          </a:ln>
        </p:spPr>
      </p:pic>
      <p:pic>
        <p:nvPicPr>
          <p:cNvPr id="982" name="Ink 24"/>
          <p:cNvPicPr/>
          <p:nvPr/>
        </p:nvPicPr>
        <p:blipFill>
          <a:blip r:embed="rId18"/>
          <a:stretch/>
        </p:blipFill>
        <p:spPr>
          <a:xfrm>
            <a:off x="4100040" y="2907720"/>
            <a:ext cx="330840" cy="380160"/>
          </a:xfrm>
          <a:prstGeom prst="rect">
            <a:avLst/>
          </a:prstGeom>
          <a:ln>
            <a:noFill/>
          </a:ln>
        </p:spPr>
      </p:pic>
      <p:pic>
        <p:nvPicPr>
          <p:cNvPr id="983" name="Ink 25"/>
          <p:cNvPicPr/>
          <p:nvPr/>
        </p:nvPicPr>
        <p:blipFill>
          <a:blip r:embed="rId19"/>
          <a:stretch/>
        </p:blipFill>
        <p:spPr>
          <a:xfrm>
            <a:off x="2696040" y="2462040"/>
            <a:ext cx="68040" cy="48960"/>
          </a:xfrm>
          <a:prstGeom prst="rect">
            <a:avLst/>
          </a:prstGeom>
          <a:ln>
            <a:noFill/>
          </a:ln>
        </p:spPr>
      </p:pic>
      <p:pic>
        <p:nvPicPr>
          <p:cNvPr id="984" name="Ink 26"/>
          <p:cNvPicPr/>
          <p:nvPr/>
        </p:nvPicPr>
        <p:blipFill>
          <a:blip r:embed="rId7"/>
          <a:stretch/>
        </p:blipFill>
        <p:spPr>
          <a:xfrm>
            <a:off x="3960360" y="3498120"/>
            <a:ext cx="17640" cy="17640"/>
          </a:xfrm>
          <a:prstGeom prst="rect">
            <a:avLst/>
          </a:prstGeom>
          <a:ln>
            <a:noFill/>
          </a:ln>
        </p:spPr>
      </p:pic>
      <p:pic>
        <p:nvPicPr>
          <p:cNvPr id="985" name="Ink 27"/>
          <p:cNvPicPr/>
          <p:nvPr/>
        </p:nvPicPr>
        <p:blipFill>
          <a:blip r:embed="rId20"/>
          <a:stretch/>
        </p:blipFill>
        <p:spPr>
          <a:xfrm>
            <a:off x="5422320" y="3205080"/>
            <a:ext cx="322200" cy="94320"/>
          </a:xfrm>
          <a:prstGeom prst="rect">
            <a:avLst/>
          </a:prstGeom>
          <a:ln>
            <a:noFill/>
          </a:ln>
        </p:spPr>
      </p:pic>
      <p:pic>
        <p:nvPicPr>
          <p:cNvPr id="986" name="Ink 29"/>
          <p:cNvPicPr/>
          <p:nvPr/>
        </p:nvPicPr>
        <p:blipFill>
          <a:blip r:embed="rId21"/>
          <a:stretch/>
        </p:blipFill>
        <p:spPr>
          <a:xfrm>
            <a:off x="5846760" y="2637720"/>
            <a:ext cx="36000" cy="25560"/>
          </a:xfrm>
          <a:prstGeom prst="rect">
            <a:avLst/>
          </a:prstGeom>
          <a:ln>
            <a:noFill/>
          </a:ln>
        </p:spPr>
      </p:pic>
      <p:pic>
        <p:nvPicPr>
          <p:cNvPr id="987" name="Ink 30"/>
          <p:cNvPicPr/>
          <p:nvPr/>
        </p:nvPicPr>
        <p:blipFill>
          <a:blip r:embed="rId22"/>
          <a:stretch/>
        </p:blipFill>
        <p:spPr>
          <a:xfrm>
            <a:off x="5858280" y="2469960"/>
            <a:ext cx="27360" cy="29160"/>
          </a:xfrm>
          <a:prstGeom prst="rect">
            <a:avLst/>
          </a:prstGeom>
          <a:ln>
            <a:noFill/>
          </a:ln>
        </p:spPr>
      </p:pic>
      <p:pic>
        <p:nvPicPr>
          <p:cNvPr id="988" name="Ink 4095"/>
          <p:cNvPicPr/>
          <p:nvPr/>
        </p:nvPicPr>
        <p:blipFill>
          <a:blip r:embed="rId23"/>
          <a:stretch/>
        </p:blipFill>
        <p:spPr>
          <a:xfrm>
            <a:off x="5835240" y="2314800"/>
            <a:ext cx="40680" cy="41040"/>
          </a:xfrm>
          <a:prstGeom prst="rect">
            <a:avLst/>
          </a:prstGeom>
          <a:ln>
            <a:noFill/>
          </a:ln>
        </p:spPr>
      </p:pic>
      <p:pic>
        <p:nvPicPr>
          <p:cNvPr id="989" name="Ink 4099"/>
          <p:cNvPicPr/>
          <p:nvPr/>
        </p:nvPicPr>
        <p:blipFill>
          <a:blip r:embed="rId7"/>
          <a:stretch/>
        </p:blipFill>
        <p:spPr>
          <a:xfrm>
            <a:off x="4774680" y="3655440"/>
            <a:ext cx="17640" cy="17640"/>
          </a:xfrm>
          <a:prstGeom prst="rect">
            <a:avLst/>
          </a:prstGeom>
          <a:ln>
            <a:noFill/>
          </a:ln>
        </p:spPr>
      </p:pic>
      <p:pic>
        <p:nvPicPr>
          <p:cNvPr id="990" name="Ink 4100"/>
          <p:cNvPicPr/>
          <p:nvPr/>
        </p:nvPicPr>
        <p:blipFill>
          <a:blip r:embed="rId24"/>
          <a:stretch/>
        </p:blipFill>
        <p:spPr>
          <a:xfrm>
            <a:off x="5311800" y="1731240"/>
            <a:ext cx="111960" cy="85680"/>
          </a:xfrm>
          <a:prstGeom prst="rect">
            <a:avLst/>
          </a:prstGeom>
          <a:ln>
            <a:noFill/>
          </a:ln>
        </p:spPr>
      </p:pic>
      <p:pic>
        <p:nvPicPr>
          <p:cNvPr id="991" name="Ink 4101"/>
          <p:cNvPicPr/>
          <p:nvPr/>
        </p:nvPicPr>
        <p:blipFill>
          <a:blip r:embed="rId25"/>
          <a:stretch/>
        </p:blipFill>
        <p:spPr>
          <a:xfrm>
            <a:off x="5025240" y="1767600"/>
            <a:ext cx="26640" cy="19440"/>
          </a:xfrm>
          <a:prstGeom prst="rect">
            <a:avLst/>
          </a:prstGeom>
          <a:ln>
            <a:noFill/>
          </a:ln>
        </p:spPr>
      </p:pic>
      <p:pic>
        <p:nvPicPr>
          <p:cNvPr id="992" name="Ink 4102"/>
          <p:cNvPicPr/>
          <p:nvPr/>
        </p:nvPicPr>
        <p:blipFill>
          <a:blip r:embed="rId26"/>
          <a:stretch/>
        </p:blipFill>
        <p:spPr>
          <a:xfrm>
            <a:off x="4151520" y="2981520"/>
            <a:ext cx="15120" cy="12960"/>
          </a:xfrm>
          <a:prstGeom prst="rect">
            <a:avLst/>
          </a:prstGeom>
          <a:ln>
            <a:noFill/>
          </a:ln>
        </p:spPr>
      </p:pic>
      <p:pic>
        <p:nvPicPr>
          <p:cNvPr id="993" name="Ink 4103"/>
          <p:cNvPicPr/>
          <p:nvPr/>
        </p:nvPicPr>
        <p:blipFill>
          <a:blip r:embed="rId27"/>
          <a:stretch/>
        </p:blipFill>
        <p:spPr>
          <a:xfrm>
            <a:off x="4150800" y="2978640"/>
            <a:ext cx="21240" cy="24480"/>
          </a:xfrm>
          <a:prstGeom prst="rect">
            <a:avLst/>
          </a:prstGeom>
          <a:ln>
            <a:noFill/>
          </a:ln>
        </p:spPr>
      </p:pic>
      <p:pic>
        <p:nvPicPr>
          <p:cNvPr id="994" name="Ink 4104"/>
          <p:cNvPicPr/>
          <p:nvPr/>
        </p:nvPicPr>
        <p:blipFill>
          <a:blip r:embed="rId28"/>
          <a:stretch/>
        </p:blipFill>
        <p:spPr>
          <a:xfrm>
            <a:off x="4140360" y="2972160"/>
            <a:ext cx="34200" cy="39960"/>
          </a:xfrm>
          <a:prstGeom prst="rect">
            <a:avLst/>
          </a:prstGeom>
          <a:ln>
            <a:noFill/>
          </a:ln>
        </p:spPr>
      </p:pic>
      <p:pic>
        <p:nvPicPr>
          <p:cNvPr id="995" name="Ink 4105"/>
          <p:cNvPicPr/>
          <p:nvPr/>
        </p:nvPicPr>
        <p:blipFill>
          <a:blip r:embed="rId29"/>
          <a:stretch/>
        </p:blipFill>
        <p:spPr>
          <a:xfrm>
            <a:off x="4238280" y="2894040"/>
            <a:ext cx="18720" cy="22320"/>
          </a:xfrm>
          <a:prstGeom prst="rect">
            <a:avLst/>
          </a:prstGeom>
          <a:ln>
            <a:noFill/>
          </a:ln>
        </p:spPr>
      </p:pic>
      <p:pic>
        <p:nvPicPr>
          <p:cNvPr id="996" name="Ink 4106"/>
          <p:cNvPicPr/>
          <p:nvPr/>
        </p:nvPicPr>
        <p:blipFill>
          <a:blip r:embed="rId30"/>
          <a:stretch/>
        </p:blipFill>
        <p:spPr>
          <a:xfrm>
            <a:off x="3344400" y="3240360"/>
            <a:ext cx="29520" cy="33120"/>
          </a:xfrm>
          <a:prstGeom prst="rect">
            <a:avLst/>
          </a:prstGeom>
          <a:ln>
            <a:noFill/>
          </a:ln>
        </p:spPr>
      </p:pic>
      <p:pic>
        <p:nvPicPr>
          <p:cNvPr id="997" name="Ink 4107"/>
          <p:cNvPicPr/>
          <p:nvPr/>
        </p:nvPicPr>
        <p:blipFill>
          <a:blip r:embed="rId31"/>
          <a:stretch/>
        </p:blipFill>
        <p:spPr>
          <a:xfrm>
            <a:off x="3097440" y="3152880"/>
            <a:ext cx="27000" cy="20880"/>
          </a:xfrm>
          <a:prstGeom prst="rect">
            <a:avLst/>
          </a:prstGeom>
          <a:ln>
            <a:noFill/>
          </a:ln>
        </p:spPr>
      </p:pic>
      <p:pic>
        <p:nvPicPr>
          <p:cNvPr id="998" name="Ink 4108"/>
          <p:cNvPicPr/>
          <p:nvPr/>
        </p:nvPicPr>
        <p:blipFill>
          <a:blip r:embed="rId32"/>
          <a:stretch/>
        </p:blipFill>
        <p:spPr>
          <a:xfrm>
            <a:off x="4938840" y="3254400"/>
            <a:ext cx="48600" cy="20880"/>
          </a:xfrm>
          <a:prstGeom prst="rect">
            <a:avLst/>
          </a:prstGeom>
          <a:ln>
            <a:noFill/>
          </a:ln>
        </p:spPr>
      </p:pic>
      <p:pic>
        <p:nvPicPr>
          <p:cNvPr id="999" name="Ink 4110"/>
          <p:cNvPicPr/>
          <p:nvPr/>
        </p:nvPicPr>
        <p:blipFill>
          <a:blip r:embed="rId33"/>
          <a:stretch/>
        </p:blipFill>
        <p:spPr>
          <a:xfrm>
            <a:off x="5389200" y="3193200"/>
            <a:ext cx="79200" cy="32040"/>
          </a:xfrm>
          <a:prstGeom prst="rect">
            <a:avLst/>
          </a:prstGeom>
          <a:ln>
            <a:noFill/>
          </a:ln>
        </p:spPr>
      </p:pic>
      <p:pic>
        <p:nvPicPr>
          <p:cNvPr id="1000" name="Ink 4113"/>
          <p:cNvPicPr/>
          <p:nvPr/>
        </p:nvPicPr>
        <p:blipFill>
          <a:blip r:embed="rId34"/>
          <a:stretch/>
        </p:blipFill>
        <p:spPr>
          <a:xfrm>
            <a:off x="5158800" y="3257640"/>
            <a:ext cx="57600" cy="18360"/>
          </a:xfrm>
          <a:prstGeom prst="rect">
            <a:avLst/>
          </a:prstGeom>
          <a:ln>
            <a:noFill/>
          </a:ln>
        </p:spPr>
      </p:pic>
      <p:pic>
        <p:nvPicPr>
          <p:cNvPr id="1001" name="Graphic 21"/>
          <p:cNvPicPr/>
          <p:nvPr/>
        </p:nvPicPr>
        <p:blipFill>
          <a:blip r:embed="rId35"/>
          <a:stretch/>
        </p:blipFill>
        <p:spPr>
          <a:xfrm>
            <a:off x="400320" y="1073880"/>
            <a:ext cx="761760" cy="761760"/>
          </a:xfrm>
          <a:prstGeom prst="rect">
            <a:avLst/>
          </a:prstGeom>
          <a:ln>
            <a:noFill/>
          </a:ln>
        </p:spPr>
      </p:pic>
      <p:pic>
        <p:nvPicPr>
          <p:cNvPr id="1002" name="Graphic 19"/>
          <p:cNvPicPr/>
          <p:nvPr/>
        </p:nvPicPr>
        <p:blipFill>
          <a:blip r:embed="rId36"/>
          <a:stretch/>
        </p:blipFill>
        <p:spPr>
          <a:xfrm>
            <a:off x="4136040" y="3263760"/>
            <a:ext cx="761760" cy="761760"/>
          </a:xfrm>
          <a:prstGeom prst="rect">
            <a:avLst/>
          </a:prstGeom>
          <a:ln>
            <a:noFill/>
          </a:ln>
        </p:spPr>
      </p:pic>
      <p:pic>
        <p:nvPicPr>
          <p:cNvPr id="1003" name="Graphic 23"/>
          <p:cNvPicPr/>
          <p:nvPr/>
        </p:nvPicPr>
        <p:blipFill>
          <a:blip r:embed="rId37"/>
          <a:stretch/>
        </p:blipFill>
        <p:spPr>
          <a:xfrm>
            <a:off x="7040160" y="1073880"/>
            <a:ext cx="761760" cy="761760"/>
          </a:xfrm>
          <a:prstGeom prst="rect">
            <a:avLst/>
          </a:prstGeom>
          <a:ln>
            <a:noFill/>
          </a:ln>
        </p:spPr>
      </p:pic>
      <p:sp>
        <p:nvSpPr>
          <p:cNvPr id="1004" name="CustomShape 5"/>
          <p:cNvSpPr/>
          <p:nvPr/>
        </p:nvSpPr>
        <p:spPr>
          <a:xfrm>
            <a:off x="-338400" y="185688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CodeCommit</a:t>
            </a:r>
            <a:endParaRPr lang="en-US" sz="1200" b="0" strike="noStrike" spc="-1">
              <a:latin typeface="Arial"/>
            </a:endParaRPr>
          </a:p>
        </p:txBody>
      </p:sp>
      <p:sp>
        <p:nvSpPr>
          <p:cNvPr id="1005" name="CustomShape 6"/>
          <p:cNvSpPr/>
          <p:nvPr/>
        </p:nvSpPr>
        <p:spPr>
          <a:xfrm>
            <a:off x="4253040" y="326160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CodeBuild</a:t>
            </a:r>
            <a:endParaRPr lang="en-US" sz="1200" b="0" strike="noStrike" spc="-1">
              <a:latin typeface="Arial"/>
            </a:endParaRPr>
          </a:p>
        </p:txBody>
      </p:sp>
      <p:sp>
        <p:nvSpPr>
          <p:cNvPr id="1006" name="CustomShape 7"/>
          <p:cNvSpPr/>
          <p:nvPr/>
        </p:nvSpPr>
        <p:spPr>
          <a:xfrm>
            <a:off x="6299640" y="1837080"/>
            <a:ext cx="22428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CodeDeploy</a:t>
            </a:r>
            <a:endParaRPr lang="en-US" sz="1200" b="0" strike="noStrike" spc="-1">
              <a:latin typeface="Arial"/>
            </a:endParaRPr>
          </a:p>
        </p:txBody>
      </p:sp>
      <p:sp>
        <p:nvSpPr>
          <p:cNvPr id="1007" name="CustomShape 8"/>
          <p:cNvSpPr/>
          <p:nvPr/>
        </p:nvSpPr>
        <p:spPr>
          <a:xfrm rot="5400000">
            <a:off x="2195640" y="367920"/>
            <a:ext cx="431640" cy="2497320"/>
          </a:xfrm>
          <a:prstGeom prst="bentArrow">
            <a:avLst>
              <a:gd name="adj1" fmla="val 25000"/>
              <a:gd name="adj2" fmla="val 25000"/>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08" name="CustomShape 9"/>
          <p:cNvSpPr/>
          <p:nvPr/>
        </p:nvSpPr>
        <p:spPr>
          <a:xfrm rot="5400000" flipV="1">
            <a:off x="5779080" y="565200"/>
            <a:ext cx="424800" cy="2096640"/>
          </a:xfrm>
          <a:prstGeom prst="bentArrow">
            <a:avLst>
              <a:gd name="adj1" fmla="val 25000"/>
              <a:gd name="adj2" fmla="val 25000"/>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09" name="CustomShape 10"/>
          <p:cNvSpPr/>
          <p:nvPr/>
        </p:nvSpPr>
        <p:spPr>
          <a:xfrm>
            <a:off x="316440" y="2109960"/>
            <a:ext cx="2250720" cy="820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232F3E"/>
              </a:buClr>
              <a:buFont typeface="Arial"/>
              <a:buChar char="•"/>
            </a:pPr>
            <a:r>
              <a:rPr lang="en-US" sz="1200" b="0" strike="noStrike" spc="-1">
                <a:solidFill>
                  <a:srgbClr val="232F3E"/>
                </a:solidFill>
                <a:latin typeface="Calibri"/>
              </a:rPr>
              <a:t>Secrets (AK/SK, etc) sniff</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Static Code Analysis</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Look up Config (tag-based?)</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…and more!</a:t>
            </a:r>
            <a:endParaRPr lang="en-US" sz="1200" b="0" strike="noStrike" spc="-1">
              <a:latin typeface="Arial"/>
            </a:endParaRPr>
          </a:p>
        </p:txBody>
      </p:sp>
      <p:sp>
        <p:nvSpPr>
          <p:cNvPr id="1010" name="CustomShape 11"/>
          <p:cNvSpPr/>
          <p:nvPr/>
        </p:nvSpPr>
        <p:spPr>
          <a:xfrm rot="5400000" flipH="1" flipV="1">
            <a:off x="3569040" y="3045600"/>
            <a:ext cx="423000" cy="677160"/>
          </a:xfrm>
          <a:prstGeom prst="bentArrow">
            <a:avLst>
              <a:gd name="adj1" fmla="val 25000"/>
              <a:gd name="adj2" fmla="val 34566"/>
              <a:gd name="adj3" fmla="val 25000"/>
              <a:gd name="adj4" fmla="val 4375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011" name="CustomShape 12"/>
          <p:cNvSpPr/>
          <p:nvPr/>
        </p:nvSpPr>
        <p:spPr>
          <a:xfrm>
            <a:off x="4961520" y="3573000"/>
            <a:ext cx="3210840" cy="1185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232F3E"/>
              </a:buClr>
              <a:buFont typeface="Arial"/>
              <a:buChar char="•"/>
            </a:pPr>
            <a:r>
              <a:rPr lang="en-US" sz="1200" b="0" strike="noStrike" spc="-1">
                <a:solidFill>
                  <a:srgbClr val="232F3E"/>
                </a:solidFill>
                <a:latin typeface="Calibri"/>
              </a:rPr>
              <a:t>Malicious code detection</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Enforce WAF rules, SG policies, ELB security</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SAST tools</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Enforce VPC setup</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Build deployment artifacts</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Pre-deploy security scan</a:t>
            </a:r>
            <a:endParaRPr lang="en-US" sz="1200" b="0" strike="noStrike" spc="-1">
              <a:latin typeface="Arial"/>
            </a:endParaRPr>
          </a:p>
        </p:txBody>
      </p:sp>
      <p:sp>
        <p:nvSpPr>
          <p:cNvPr id="1012" name="CustomShape 13"/>
          <p:cNvSpPr/>
          <p:nvPr/>
        </p:nvSpPr>
        <p:spPr>
          <a:xfrm>
            <a:off x="6886800" y="2162880"/>
            <a:ext cx="1859040" cy="1002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232F3E"/>
              </a:buClr>
              <a:buFont typeface="Arial"/>
              <a:buChar char="•"/>
            </a:pPr>
            <a:r>
              <a:rPr lang="en-US" sz="1200" b="0" strike="noStrike" spc="-1">
                <a:solidFill>
                  <a:srgbClr val="232F3E"/>
                </a:solidFill>
                <a:latin typeface="Calibri"/>
              </a:rPr>
              <a:t>Validate health</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Vulnerability scan</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Threat intelligence</a:t>
            </a:r>
            <a:endParaRPr lang="en-US" sz="1200" b="0" strike="noStrike" spc="-1">
              <a:latin typeface="Arial"/>
            </a:endParaRPr>
          </a:p>
          <a:p>
            <a:pPr marL="343080" indent="-342720">
              <a:lnSpc>
                <a:spcPct val="100000"/>
              </a:lnSpc>
              <a:buClr>
                <a:srgbClr val="232F3E"/>
              </a:buClr>
              <a:buFont typeface="Arial"/>
              <a:buChar char="•"/>
            </a:pPr>
            <a:r>
              <a:rPr lang="en-US" sz="1200" b="0" strike="noStrike" spc="-1">
                <a:solidFill>
                  <a:srgbClr val="232F3E"/>
                </a:solidFill>
                <a:latin typeface="Calibri"/>
              </a:rPr>
              <a:t>Install security agents</a:t>
            </a:r>
            <a:endParaRPr lang="en-US" sz="1200" b="0" strike="noStrike" spc="-1">
              <a:latin typeface="Arial"/>
            </a:endParaRPr>
          </a:p>
          <a:p>
            <a:pPr>
              <a:lnSpc>
                <a:spcPct val="100000"/>
              </a:lnSpc>
            </a:pPr>
            <a:endParaRPr lang="en-US" sz="1200" b="0" strike="noStrike" spc="-1">
              <a:latin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CloudFormation</a:t>
            </a:r>
            <a:endParaRPr lang="en-US" sz="3600" b="0" strike="noStrike" spc="-1">
              <a:solidFill>
                <a:srgbClr val="000000"/>
              </a:solidFill>
              <a:latin typeface="Calibri"/>
            </a:endParaRPr>
          </a:p>
        </p:txBody>
      </p:sp>
      <p:sp>
        <p:nvSpPr>
          <p:cNvPr id="101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“Templating engine to model, provision, and manage AWS and 3</a:t>
            </a:r>
            <a:r>
              <a:rPr lang="en-US" sz="2200" b="0" strike="noStrike" spc="-1" baseline="30000">
                <a:solidFill>
                  <a:srgbClr val="000000"/>
                </a:solidFill>
                <a:latin typeface="Calibri"/>
              </a:rPr>
              <a:t>rd</a:t>
            </a:r>
            <a:r>
              <a:rPr lang="en-US" sz="2200" b="0" strike="noStrike" spc="-1">
                <a:solidFill>
                  <a:srgbClr val="000000"/>
                </a:solidFill>
                <a:latin typeface="Calibri"/>
              </a:rPr>
              <a:t> party resources by treating infrastructure as code”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Used to Create, Update, Delete stacks of resources atomically</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Includes a </a:t>
            </a:r>
            <a:r>
              <a:rPr lang="en-US" sz="2200" b="0" u="sng" strike="noStrike" spc="-1">
                <a:solidFill>
                  <a:srgbClr val="0000FF"/>
                </a:solidFill>
                <a:uFillTx/>
                <a:latin typeface="Calibri"/>
                <a:hlinkClick r:id="rId3"/>
              </a:rPr>
              <a:t>CLI</a:t>
            </a:r>
            <a:r>
              <a:rPr lang="en-US" sz="2200" b="0" strike="noStrike" spc="-1">
                <a:solidFill>
                  <a:srgbClr val="000000"/>
                </a:solidFill>
                <a:latin typeface="Calibri"/>
              </a:rPr>
              <a:t>, </a:t>
            </a:r>
            <a:r>
              <a:rPr lang="en-US" sz="2200" b="0" u="sng" strike="noStrike" spc="-1">
                <a:solidFill>
                  <a:srgbClr val="0000FF"/>
                </a:solidFill>
                <a:uFillTx/>
                <a:latin typeface="Calibri"/>
                <a:hlinkClick r:id="rId4"/>
              </a:rPr>
              <a:t>CDK (Cloud Development Kit)</a:t>
            </a:r>
            <a:r>
              <a:rPr lang="en-US" sz="2200" b="0" strike="noStrike" spc="-1">
                <a:solidFill>
                  <a:srgbClr val="000000"/>
                </a:solidFill>
                <a:latin typeface="Calibri"/>
              </a:rPr>
              <a:t>, and SAM </a:t>
            </a:r>
            <a:r>
              <a:rPr lang="en-US" sz="2200" b="0" u="sng" strike="noStrike" spc="-1">
                <a:solidFill>
                  <a:srgbClr val="0000FF"/>
                </a:solidFill>
                <a:uFillTx/>
                <a:latin typeface="Calibri"/>
                <a:hlinkClick r:id="rId5"/>
              </a:rPr>
              <a:t>(Serverless Application Model) </a:t>
            </a:r>
            <a:r>
              <a:rPr lang="en-US" sz="2200" b="0" strike="noStrike" spc="-1">
                <a:solidFill>
                  <a:srgbClr val="000000"/>
                </a:solidFill>
                <a:latin typeface="Calibri"/>
              </a:rPr>
              <a:t>capabilities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Templates authored in JSON or YAML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Supports </a:t>
            </a:r>
            <a:r>
              <a:rPr lang="en-US" sz="2200" b="0" u="sng" strike="noStrike" spc="-1">
                <a:solidFill>
                  <a:srgbClr val="0000FF"/>
                </a:solidFill>
                <a:uFillTx/>
                <a:latin typeface="Calibri"/>
                <a:hlinkClick r:id="rId6"/>
              </a:rPr>
              <a:t>ChangeSets</a:t>
            </a:r>
            <a:r>
              <a:rPr lang="en-US" sz="2200" b="0" strike="noStrike" spc="-1">
                <a:solidFill>
                  <a:srgbClr val="000000"/>
                </a:solidFill>
                <a:latin typeface="Calibri"/>
              </a:rPr>
              <a:t> to preview changes prior to execution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Supports dependency chaining (</a:t>
            </a:r>
            <a:r>
              <a:rPr lang="en-US" sz="2200" b="0" u="sng" strike="noStrike" spc="-1">
                <a:solidFill>
                  <a:srgbClr val="0000FF"/>
                </a:solidFill>
                <a:uFillTx/>
                <a:latin typeface="Calibri"/>
                <a:hlinkClick r:id="rId7"/>
              </a:rPr>
              <a:t>DependsOn</a:t>
            </a:r>
            <a:r>
              <a:rPr lang="en-US" sz="2200" b="0" strike="noStrike" spc="-1">
                <a:solidFill>
                  <a:srgbClr val="000000"/>
                </a:solidFill>
                <a:latin typeface="Calibri"/>
              </a:rPr>
              <a:t> attribute)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Automatically rolls back entire stack on failure of creation of any single component (</a:t>
            </a:r>
            <a:r>
              <a:rPr lang="en-US" sz="2200" b="0" u="sng" strike="noStrike" spc="-1">
                <a:solidFill>
                  <a:srgbClr val="0000FF"/>
                </a:solidFill>
                <a:uFillTx/>
                <a:latin typeface="Calibri"/>
                <a:hlinkClick r:id="rId8"/>
              </a:rPr>
              <a:t>configurable</a:t>
            </a:r>
            <a:r>
              <a:rPr lang="en-US" sz="2200" b="0" strike="noStrike" spc="-1">
                <a:solidFill>
                  <a:srgbClr val="000000"/>
                </a:solidFill>
                <a:latin typeface="Calibri"/>
              </a:rPr>
              <a:t>)</a:t>
            </a:r>
          </a:p>
          <a:p>
            <a:endParaRPr lang="en-US" sz="2200" b="0" strike="noStrike" spc="-1">
              <a:solidFill>
                <a:srgbClr val="000000"/>
              </a:solidFill>
              <a:latin typeface="Calibri"/>
            </a:endParaRPr>
          </a:p>
        </p:txBody>
      </p:sp>
      <p:pic>
        <p:nvPicPr>
          <p:cNvPr id="1015" name="Graphic 21"/>
          <p:cNvPicPr/>
          <p:nvPr/>
        </p:nvPicPr>
        <p:blipFill>
          <a:blip r:embed="rId9"/>
          <a:stretch/>
        </p:blipFill>
        <p:spPr>
          <a:xfrm>
            <a:off x="7592040" y="179640"/>
            <a:ext cx="761760" cy="761760"/>
          </a:xfrm>
          <a:prstGeom prst="rect">
            <a:avLst/>
          </a:prstGeom>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CloudFormation: High Level</a:t>
            </a:r>
          </a:p>
        </p:txBody>
      </p:sp>
      <p:pic>
        <p:nvPicPr>
          <p:cNvPr id="1017" name="Graphic 21"/>
          <p:cNvPicPr/>
          <p:nvPr/>
        </p:nvPicPr>
        <p:blipFill>
          <a:blip r:embed="rId2"/>
          <a:stretch/>
        </p:blipFill>
        <p:spPr>
          <a:xfrm>
            <a:off x="7592040" y="179640"/>
            <a:ext cx="761760" cy="761760"/>
          </a:xfrm>
          <a:prstGeom prst="rect">
            <a:avLst/>
          </a:prstGeom>
          <a:ln>
            <a:noFill/>
          </a:ln>
        </p:spPr>
      </p:pic>
      <p:pic>
        <p:nvPicPr>
          <p:cNvPr id="1018" name="Picture 2"/>
          <p:cNvPicPr/>
          <p:nvPr/>
        </p:nvPicPr>
        <p:blipFill>
          <a:blip r:embed="rId3"/>
          <a:stretch/>
        </p:blipFill>
        <p:spPr>
          <a:xfrm>
            <a:off x="271440" y="1138320"/>
            <a:ext cx="8600760" cy="2866680"/>
          </a:xfrm>
          <a:prstGeom prst="rect">
            <a:avLst/>
          </a:prstGeom>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Invocation Methods</a:t>
            </a:r>
          </a:p>
        </p:txBody>
      </p:sp>
      <p:grpSp>
        <p:nvGrpSpPr>
          <p:cNvPr id="234" name="Group 2"/>
          <p:cNvGrpSpPr/>
          <p:nvPr/>
        </p:nvGrpSpPr>
        <p:grpSpPr>
          <a:xfrm>
            <a:off x="337320" y="1328760"/>
            <a:ext cx="1506240" cy="766080"/>
            <a:chOff x="337320" y="1328760"/>
            <a:chExt cx="1506240" cy="766080"/>
          </a:xfrm>
        </p:grpSpPr>
        <p:sp>
          <p:nvSpPr>
            <p:cNvPr id="235" name="CustomShape 3"/>
            <p:cNvSpPr/>
            <p:nvPr/>
          </p:nvSpPr>
          <p:spPr>
            <a:xfrm>
              <a:off x="337320" y="1837080"/>
              <a:ext cx="15062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rPr>
                <a:t>S3</a:t>
              </a:r>
              <a:endParaRPr lang="en-US" sz="1100" b="0" strike="noStrike" spc="-1">
                <a:latin typeface="Arial"/>
              </a:endParaRPr>
            </a:p>
          </p:txBody>
        </p:sp>
        <p:pic>
          <p:nvPicPr>
            <p:cNvPr id="236" name="Graphic 5"/>
            <p:cNvPicPr/>
            <p:nvPr/>
          </p:nvPicPr>
          <p:blipFill>
            <a:blip r:embed="rId2"/>
            <a:stretch/>
          </p:blipFill>
          <p:spPr>
            <a:xfrm>
              <a:off x="855720" y="1328760"/>
              <a:ext cx="469440" cy="469440"/>
            </a:xfrm>
            <a:prstGeom prst="rect">
              <a:avLst/>
            </a:prstGeom>
            <a:ln>
              <a:noFill/>
            </a:ln>
          </p:spPr>
        </p:pic>
      </p:grpSp>
      <p:sp>
        <p:nvSpPr>
          <p:cNvPr id="237" name="CustomShape 4"/>
          <p:cNvSpPr/>
          <p:nvPr/>
        </p:nvSpPr>
        <p:spPr>
          <a:xfrm>
            <a:off x="862200" y="828720"/>
            <a:ext cx="927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1) PUSH</a:t>
            </a:r>
            <a:endParaRPr lang="en-US" sz="1800" b="0" strike="noStrike" spc="-1">
              <a:latin typeface="Arial"/>
            </a:endParaRPr>
          </a:p>
        </p:txBody>
      </p:sp>
      <p:sp>
        <p:nvSpPr>
          <p:cNvPr id="238" name="CustomShape 5"/>
          <p:cNvSpPr/>
          <p:nvPr/>
        </p:nvSpPr>
        <p:spPr>
          <a:xfrm>
            <a:off x="869760" y="3112560"/>
            <a:ext cx="2305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3) SCHEDULED ACTION</a:t>
            </a:r>
            <a:endParaRPr lang="en-US" sz="1800" b="0" strike="noStrike" spc="-1">
              <a:latin typeface="Arial"/>
            </a:endParaRPr>
          </a:p>
        </p:txBody>
      </p:sp>
      <p:sp>
        <p:nvSpPr>
          <p:cNvPr id="239" name="CustomShape 6"/>
          <p:cNvSpPr/>
          <p:nvPr/>
        </p:nvSpPr>
        <p:spPr>
          <a:xfrm>
            <a:off x="5525640" y="3058560"/>
            <a:ext cx="2320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4) DIRECT INVOCATION</a:t>
            </a:r>
            <a:endParaRPr lang="en-US" sz="1800" b="0" strike="noStrike" spc="-1">
              <a:latin typeface="Arial"/>
            </a:endParaRPr>
          </a:p>
        </p:txBody>
      </p:sp>
      <p:sp>
        <p:nvSpPr>
          <p:cNvPr id="240" name="CustomShape 7"/>
          <p:cNvSpPr/>
          <p:nvPr/>
        </p:nvSpPr>
        <p:spPr>
          <a:xfrm>
            <a:off x="1336680" y="1271520"/>
            <a:ext cx="114732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Event Notifications</a:t>
            </a:r>
            <a:endParaRPr lang="en-US" sz="1000" b="0" strike="noStrike" spc="-1">
              <a:latin typeface="Arial"/>
            </a:endParaRPr>
          </a:p>
        </p:txBody>
      </p:sp>
      <p:pic>
        <p:nvPicPr>
          <p:cNvPr id="241" name="Graphic 24"/>
          <p:cNvPicPr/>
          <p:nvPr/>
        </p:nvPicPr>
        <p:blipFill>
          <a:blip r:embed="rId3"/>
          <a:stretch/>
        </p:blipFill>
        <p:spPr>
          <a:xfrm>
            <a:off x="805680" y="2136960"/>
            <a:ext cx="519480" cy="519480"/>
          </a:xfrm>
          <a:prstGeom prst="rect">
            <a:avLst/>
          </a:prstGeom>
          <a:ln>
            <a:noFill/>
          </a:ln>
        </p:spPr>
      </p:pic>
      <p:sp>
        <p:nvSpPr>
          <p:cNvPr id="242" name="CustomShape 8"/>
          <p:cNvSpPr/>
          <p:nvPr/>
        </p:nvSpPr>
        <p:spPr>
          <a:xfrm>
            <a:off x="316800" y="269208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SNS</a:t>
            </a:r>
            <a:endParaRPr lang="en-US" sz="1100" b="0" strike="noStrike" spc="-1">
              <a:latin typeface="Arial"/>
            </a:endParaRPr>
          </a:p>
        </p:txBody>
      </p:sp>
      <p:sp>
        <p:nvSpPr>
          <p:cNvPr id="243" name="CustomShape 9"/>
          <p:cNvSpPr/>
          <p:nvPr/>
        </p:nvSpPr>
        <p:spPr>
          <a:xfrm>
            <a:off x="1333800" y="2477880"/>
            <a:ext cx="125568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Lambda Subscription</a:t>
            </a:r>
            <a:endParaRPr lang="en-US" sz="1000" b="0" strike="noStrike" spc="-1">
              <a:latin typeface="Arial"/>
            </a:endParaRPr>
          </a:p>
        </p:txBody>
      </p:sp>
      <p:pic>
        <p:nvPicPr>
          <p:cNvPr id="244" name="Graphic 10"/>
          <p:cNvPicPr/>
          <p:nvPr/>
        </p:nvPicPr>
        <p:blipFill>
          <a:blip r:embed="rId4"/>
          <a:stretch/>
        </p:blipFill>
        <p:spPr>
          <a:xfrm>
            <a:off x="3189600" y="1739520"/>
            <a:ext cx="469440" cy="469440"/>
          </a:xfrm>
          <a:prstGeom prst="rect">
            <a:avLst/>
          </a:prstGeom>
          <a:ln>
            <a:noFill/>
          </a:ln>
        </p:spPr>
      </p:pic>
      <p:sp>
        <p:nvSpPr>
          <p:cNvPr id="245" name="CustomShape 10"/>
          <p:cNvSpPr/>
          <p:nvPr/>
        </p:nvSpPr>
        <p:spPr>
          <a:xfrm>
            <a:off x="2983680" y="2270160"/>
            <a:ext cx="88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Lambda</a:t>
            </a:r>
            <a:endParaRPr lang="en-US" sz="1100" b="0" strike="noStrike" spc="-1">
              <a:latin typeface="Arial"/>
            </a:endParaRPr>
          </a:p>
        </p:txBody>
      </p:sp>
      <p:sp>
        <p:nvSpPr>
          <p:cNvPr id="246" name="CustomShape 11"/>
          <p:cNvSpPr/>
          <p:nvPr/>
        </p:nvSpPr>
        <p:spPr>
          <a:xfrm>
            <a:off x="1325520" y="1563840"/>
            <a:ext cx="1863360" cy="24876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47" name="CustomShape 12"/>
          <p:cNvSpPr/>
          <p:nvPr/>
        </p:nvSpPr>
        <p:spPr>
          <a:xfrm flipV="1">
            <a:off x="1325520" y="2097360"/>
            <a:ext cx="1863360" cy="29772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48" name="CustomShape 13"/>
          <p:cNvSpPr/>
          <p:nvPr/>
        </p:nvSpPr>
        <p:spPr>
          <a:xfrm>
            <a:off x="1784520" y="897840"/>
            <a:ext cx="186336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i="1" strike="noStrike" spc="-1">
                <a:solidFill>
                  <a:srgbClr val="000000"/>
                </a:solidFill>
                <a:latin typeface="Calibri"/>
              </a:rPr>
              <a:t>“Hey Lambda, here’s some data”</a:t>
            </a:r>
            <a:endParaRPr lang="en-US" sz="1000" b="0" strike="noStrike" spc="-1">
              <a:latin typeface="Arial"/>
            </a:endParaRPr>
          </a:p>
        </p:txBody>
      </p:sp>
      <p:pic>
        <p:nvPicPr>
          <p:cNvPr id="249" name="Graphic 26"/>
          <p:cNvPicPr/>
          <p:nvPr/>
        </p:nvPicPr>
        <p:blipFill>
          <a:blip r:embed="rId5"/>
          <a:stretch/>
        </p:blipFill>
        <p:spPr>
          <a:xfrm>
            <a:off x="5487840" y="1328760"/>
            <a:ext cx="469440" cy="469440"/>
          </a:xfrm>
          <a:prstGeom prst="rect">
            <a:avLst/>
          </a:prstGeom>
          <a:ln>
            <a:noFill/>
          </a:ln>
        </p:spPr>
      </p:pic>
      <p:sp>
        <p:nvSpPr>
          <p:cNvPr id="250" name="CustomShape 14"/>
          <p:cNvSpPr/>
          <p:nvPr/>
        </p:nvSpPr>
        <p:spPr>
          <a:xfrm>
            <a:off x="4579920" y="1818000"/>
            <a:ext cx="22921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SQS</a:t>
            </a:r>
            <a:endParaRPr lang="en-US" sz="1100" b="0" strike="noStrike" spc="-1">
              <a:latin typeface="Arial"/>
            </a:endParaRPr>
          </a:p>
        </p:txBody>
      </p:sp>
      <p:sp>
        <p:nvSpPr>
          <p:cNvPr id="251" name="CustomShape 15"/>
          <p:cNvSpPr/>
          <p:nvPr/>
        </p:nvSpPr>
        <p:spPr>
          <a:xfrm>
            <a:off x="5484600" y="828720"/>
            <a:ext cx="14644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Calibri"/>
              </a:rPr>
              <a:t>2)PULL/POLL</a:t>
            </a:r>
            <a:endParaRPr lang="en-US" sz="1800" b="0" strike="noStrike" spc="-1" dirty="0">
              <a:latin typeface="Arial"/>
            </a:endParaRPr>
          </a:p>
        </p:txBody>
      </p:sp>
      <p:sp>
        <p:nvSpPr>
          <p:cNvPr id="252" name="CustomShape 16"/>
          <p:cNvSpPr/>
          <p:nvPr/>
        </p:nvSpPr>
        <p:spPr>
          <a:xfrm>
            <a:off x="6366600" y="1805760"/>
            <a:ext cx="145044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SQS: GetRecords API Call</a:t>
            </a:r>
            <a:endParaRPr lang="en-US" sz="1000" b="0" strike="noStrike" spc="-1">
              <a:latin typeface="Arial"/>
            </a:endParaRPr>
          </a:p>
        </p:txBody>
      </p:sp>
      <p:sp>
        <p:nvSpPr>
          <p:cNvPr id="253" name="CustomShape 17"/>
          <p:cNvSpPr/>
          <p:nvPr/>
        </p:nvSpPr>
        <p:spPr>
          <a:xfrm>
            <a:off x="6860520" y="2073960"/>
            <a:ext cx="9612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Lambda trigger</a:t>
            </a:r>
            <a:endParaRPr lang="en-US" sz="1000" b="0" strike="noStrike" spc="-1">
              <a:latin typeface="Arial"/>
            </a:endParaRPr>
          </a:p>
        </p:txBody>
      </p:sp>
      <p:pic>
        <p:nvPicPr>
          <p:cNvPr id="254" name="Graphic 10"/>
          <p:cNvPicPr/>
          <p:nvPr/>
        </p:nvPicPr>
        <p:blipFill>
          <a:blip r:embed="rId4"/>
          <a:stretch/>
        </p:blipFill>
        <p:spPr>
          <a:xfrm>
            <a:off x="7818480" y="1739520"/>
            <a:ext cx="469440" cy="469440"/>
          </a:xfrm>
          <a:prstGeom prst="rect">
            <a:avLst/>
          </a:prstGeom>
          <a:ln>
            <a:noFill/>
          </a:ln>
        </p:spPr>
      </p:pic>
      <p:sp>
        <p:nvSpPr>
          <p:cNvPr id="255" name="CustomShape 18"/>
          <p:cNvSpPr/>
          <p:nvPr/>
        </p:nvSpPr>
        <p:spPr>
          <a:xfrm>
            <a:off x="7612560" y="2270160"/>
            <a:ext cx="88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Lambda</a:t>
            </a:r>
            <a:endParaRPr lang="en-US" sz="1100" b="0" strike="noStrike" spc="-1">
              <a:latin typeface="Arial"/>
            </a:endParaRPr>
          </a:p>
        </p:txBody>
      </p:sp>
      <p:sp>
        <p:nvSpPr>
          <p:cNvPr id="256" name="CustomShape 19"/>
          <p:cNvSpPr/>
          <p:nvPr/>
        </p:nvSpPr>
        <p:spPr>
          <a:xfrm>
            <a:off x="5954400" y="1563840"/>
            <a:ext cx="1863360" cy="248760"/>
          </a:xfrm>
          <a:prstGeom prst="bentConnector3">
            <a:avLst>
              <a:gd name="adj1" fmla="val 50000"/>
            </a:avLst>
          </a:prstGeom>
          <a:noFill/>
          <a:ln>
            <a:round/>
            <a:head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57" name="CustomShape 20"/>
          <p:cNvSpPr/>
          <p:nvPr/>
        </p:nvSpPr>
        <p:spPr>
          <a:xfrm flipV="1">
            <a:off x="5954400" y="2097360"/>
            <a:ext cx="1863360" cy="297720"/>
          </a:xfrm>
          <a:prstGeom prst="bentConnector3">
            <a:avLst>
              <a:gd name="adj1" fmla="val 50000"/>
            </a:avLst>
          </a:prstGeom>
          <a:noFill/>
          <a:ln>
            <a:round/>
            <a:head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258" name="CustomShape 21"/>
          <p:cNvSpPr/>
          <p:nvPr/>
        </p:nvSpPr>
        <p:spPr>
          <a:xfrm>
            <a:off x="6811560" y="897840"/>
            <a:ext cx="212400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i="1" strike="noStrike" spc="-1">
                <a:solidFill>
                  <a:srgbClr val="000000"/>
                </a:solidFill>
                <a:latin typeface="Calibri"/>
              </a:rPr>
              <a:t>“Hey &lt;Svc X&gt;, Have any data for me?”</a:t>
            </a:r>
            <a:endParaRPr lang="en-US" sz="1000" b="0" strike="noStrike" spc="-1">
              <a:latin typeface="Arial"/>
            </a:endParaRPr>
          </a:p>
        </p:txBody>
      </p:sp>
      <p:pic>
        <p:nvPicPr>
          <p:cNvPr id="259" name="Graphic 23"/>
          <p:cNvPicPr/>
          <p:nvPr/>
        </p:nvPicPr>
        <p:blipFill>
          <a:blip r:embed="rId6"/>
          <a:stretch/>
        </p:blipFill>
        <p:spPr>
          <a:xfrm>
            <a:off x="5489280" y="2147760"/>
            <a:ext cx="469440" cy="469440"/>
          </a:xfrm>
          <a:prstGeom prst="rect">
            <a:avLst/>
          </a:prstGeom>
          <a:ln>
            <a:noFill/>
          </a:ln>
        </p:spPr>
      </p:pic>
      <p:pic>
        <p:nvPicPr>
          <p:cNvPr id="260" name="Picture 2"/>
          <p:cNvPicPr/>
          <p:nvPr/>
        </p:nvPicPr>
        <p:blipFill>
          <a:blip r:embed="rId7"/>
          <a:stretch/>
        </p:blipFill>
        <p:spPr>
          <a:xfrm>
            <a:off x="2983680" y="3522600"/>
            <a:ext cx="1389960" cy="844920"/>
          </a:xfrm>
          <a:prstGeom prst="rect">
            <a:avLst/>
          </a:prstGeom>
          <a:ln>
            <a:noFill/>
          </a:ln>
        </p:spPr>
      </p:pic>
      <p:pic>
        <p:nvPicPr>
          <p:cNvPr id="261" name="Picture 4"/>
          <p:cNvPicPr/>
          <p:nvPr/>
        </p:nvPicPr>
        <p:blipFill>
          <a:blip r:embed="rId8"/>
          <a:stretch/>
        </p:blipFill>
        <p:spPr>
          <a:xfrm>
            <a:off x="579960" y="3481560"/>
            <a:ext cx="1020600" cy="1020600"/>
          </a:xfrm>
          <a:prstGeom prst="rect">
            <a:avLst/>
          </a:prstGeom>
          <a:ln>
            <a:noFill/>
          </a:ln>
        </p:spPr>
      </p:pic>
      <p:sp>
        <p:nvSpPr>
          <p:cNvPr id="262" name="CustomShape 22"/>
          <p:cNvSpPr/>
          <p:nvPr/>
        </p:nvSpPr>
        <p:spPr>
          <a:xfrm>
            <a:off x="307800" y="442944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Native Reoccuring</a:t>
            </a:r>
            <a:endParaRPr lang="en-US" sz="1100" b="0" strike="noStrike" spc="-1">
              <a:latin typeface="Arial"/>
            </a:endParaRPr>
          </a:p>
        </p:txBody>
      </p:sp>
      <p:sp>
        <p:nvSpPr>
          <p:cNvPr id="263" name="CustomShape 23"/>
          <p:cNvSpPr/>
          <p:nvPr/>
        </p:nvSpPr>
        <p:spPr>
          <a:xfrm>
            <a:off x="2905200" y="442944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Raw crontab</a:t>
            </a:r>
            <a:endParaRPr lang="en-US" sz="1100" b="0" strike="noStrike" spc="-1">
              <a:latin typeface="Arial"/>
            </a:endParaRPr>
          </a:p>
        </p:txBody>
      </p:sp>
      <p:sp>
        <p:nvSpPr>
          <p:cNvPr id="264" name="CustomShape 24"/>
          <p:cNvSpPr/>
          <p:nvPr/>
        </p:nvSpPr>
        <p:spPr>
          <a:xfrm>
            <a:off x="1479240" y="3807720"/>
            <a:ext cx="15469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002060"/>
                </a:solidFill>
                <a:latin typeface="Arial"/>
                <a:ea typeface="Amazon Ember"/>
              </a:rPr>
              <a:t>-OR-</a:t>
            </a:r>
            <a:endParaRPr lang="en-US" sz="1800" b="0" strike="noStrike" spc="-1">
              <a:latin typeface="Arial"/>
            </a:endParaRPr>
          </a:p>
        </p:txBody>
      </p:sp>
      <p:pic>
        <p:nvPicPr>
          <p:cNvPr id="265" name="Picture 6"/>
          <p:cNvPicPr/>
          <p:nvPr/>
        </p:nvPicPr>
        <p:blipFill>
          <a:blip r:embed="rId9"/>
          <a:stretch/>
        </p:blipFill>
        <p:spPr>
          <a:xfrm>
            <a:off x="5484600" y="3527640"/>
            <a:ext cx="3229920" cy="741960"/>
          </a:xfrm>
          <a:prstGeom prst="rect">
            <a:avLst/>
          </a:prstGeom>
          <a:ln>
            <a:noFill/>
          </a:ln>
        </p:spPr>
      </p:pic>
      <p:sp>
        <p:nvSpPr>
          <p:cNvPr id="266" name="CustomShape 25"/>
          <p:cNvSpPr/>
          <p:nvPr/>
        </p:nvSpPr>
        <p:spPr>
          <a:xfrm>
            <a:off x="5330520" y="4308480"/>
            <a:ext cx="40215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900" b="0" strike="noStrike" spc="-1">
                <a:solidFill>
                  <a:srgbClr val="000000"/>
                </a:solidFill>
                <a:latin typeface="Calibri"/>
              </a:rPr>
              <a:t>Can be synchronous or asynchronous</a:t>
            </a:r>
            <a:endParaRPr lang="en-US" sz="900" b="0" strike="noStrike" spc="-1">
              <a:latin typeface="Arial"/>
            </a:endParaRPr>
          </a:p>
          <a:p>
            <a:pPr>
              <a:lnSpc>
                <a:spcPct val="100000"/>
              </a:lnSpc>
            </a:pPr>
            <a:r>
              <a:rPr lang="en-US" sz="900" b="0" strike="noStrike" spc="-1">
                <a:solidFill>
                  <a:srgbClr val="000000"/>
                </a:solidFill>
                <a:latin typeface="Calibri"/>
              </a:rPr>
              <a:t>https://docs.aws.amazon.com/cli/latest/reference/lambda/invoke.html</a:t>
            </a:r>
            <a:endParaRPr lang="en-US" sz="900" b="0" strike="noStrike" spc="-1">
              <a:latin typeface="Arial"/>
            </a:endParaRPr>
          </a:p>
        </p:txBody>
      </p:sp>
      <p:sp>
        <p:nvSpPr>
          <p:cNvPr id="267" name="CustomShape 26"/>
          <p:cNvSpPr/>
          <p:nvPr/>
        </p:nvSpPr>
        <p:spPr>
          <a:xfrm>
            <a:off x="4948920" y="263736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DynamoDB Streams</a:t>
            </a:r>
            <a:endParaRPr lang="en-US" sz="11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37"/>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24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41"/>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42"/>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43"/>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44"/>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249"/>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250"/>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251"/>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52"/>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253"/>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254"/>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255"/>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256"/>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257"/>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258"/>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259"/>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26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238"/>
                                        </p:tgtEl>
                                        <p:attrNameLst>
                                          <p:attrName>style.visibility</p:attrName>
                                        </p:attrNameLst>
                                      </p:cBhvr>
                                      <p:to>
                                        <p:strVal val="visible"/>
                                      </p:to>
                                    </p:set>
                                  </p:childTnLst>
                                </p:cTn>
                              </p:par>
                              <p:par>
                                <p:cTn id="57" presetID="1" presetClass="entr" fill="hold" nodeType="withEffect">
                                  <p:stCondLst>
                                    <p:cond delay="0"/>
                                  </p:stCondLst>
                                  <p:childTnLst>
                                    <p:set>
                                      <p:cBhvr>
                                        <p:cTn id="58" dur="1" fill="hold">
                                          <p:stCondLst>
                                            <p:cond delay="0"/>
                                          </p:stCondLst>
                                        </p:cTn>
                                        <p:tgtEl>
                                          <p:spTgt spid="260"/>
                                        </p:tgtEl>
                                        <p:attrNameLst>
                                          <p:attrName>style.visibility</p:attrName>
                                        </p:attrNameLst>
                                      </p:cBhvr>
                                      <p:to>
                                        <p:strVal val="visible"/>
                                      </p:to>
                                    </p:set>
                                  </p:childTnLst>
                                </p:cTn>
                              </p:par>
                              <p:par>
                                <p:cTn id="59" presetID="1" presetClass="entr" fill="hold" nodeType="withEffect">
                                  <p:stCondLst>
                                    <p:cond delay="0"/>
                                  </p:stCondLst>
                                  <p:childTnLst>
                                    <p:set>
                                      <p:cBhvr>
                                        <p:cTn id="60" dur="1" fill="hold">
                                          <p:stCondLst>
                                            <p:cond delay="0"/>
                                          </p:stCondLst>
                                        </p:cTn>
                                        <p:tgtEl>
                                          <p:spTgt spid="261"/>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262"/>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263"/>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fill="hold" nodeType="clickEffect">
                                  <p:stCondLst>
                                    <p:cond delay="0"/>
                                  </p:stCondLst>
                                  <p:childTnLst>
                                    <p:set>
                                      <p:cBhvr>
                                        <p:cTn id="70" dur="1" fill="hold">
                                          <p:stCondLst>
                                            <p:cond delay="0"/>
                                          </p:stCondLst>
                                        </p:cTn>
                                        <p:tgtEl>
                                          <p:spTgt spid="239"/>
                                        </p:tgtEl>
                                        <p:attrNameLst>
                                          <p:attrName>style.visibility</p:attrName>
                                        </p:attrNameLst>
                                      </p:cBhvr>
                                      <p:to>
                                        <p:strVal val="visible"/>
                                      </p:to>
                                    </p:set>
                                  </p:childTnLst>
                                </p:cTn>
                              </p:par>
                              <p:par>
                                <p:cTn id="71" presetID="1" presetClass="entr" fill="hold" nodeType="withEffect">
                                  <p:stCondLst>
                                    <p:cond delay="0"/>
                                  </p:stCondLst>
                                  <p:childTnLst>
                                    <p:set>
                                      <p:cBhvr>
                                        <p:cTn id="72" dur="1" fill="hold">
                                          <p:stCondLst>
                                            <p:cond delay="0"/>
                                          </p:stCondLst>
                                        </p:cTn>
                                        <p:tgtEl>
                                          <p:spTgt spid="265"/>
                                        </p:tgtEl>
                                        <p:attrNameLst>
                                          <p:attrName>style.visibility</p:attrName>
                                        </p:attrNameLst>
                                      </p:cBhvr>
                                      <p:to>
                                        <p:strVal val="visible"/>
                                      </p:to>
                                    </p:set>
                                  </p:childTnLst>
                                </p:cTn>
                              </p:par>
                              <p:par>
                                <p:cTn id="73" presetID="1" presetClass="entr" fill="hold" nodeType="withEffect">
                                  <p:stCondLst>
                                    <p:cond delay="0"/>
                                  </p:stCondLst>
                                  <p:childTnLst>
                                    <p:set>
                                      <p:cBhvr>
                                        <p:cTn id="74"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1022"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102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What’s your experience with CloudFormation?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Tinkered a bit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Fairly proficient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Quite advanced</a:t>
            </a:r>
          </a:p>
          <a:p>
            <a:endParaRPr lang="en-US" sz="2000" b="0" strike="noStrike" spc="-1">
              <a:solidFill>
                <a:srgbClr val="000000"/>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TextShape 1"/>
          <p:cNvSpPr txBox="1"/>
          <p:nvPr/>
        </p:nvSpPr>
        <p:spPr>
          <a:xfrm>
            <a:off x="805680" y="0"/>
            <a:ext cx="7547760" cy="560160"/>
          </a:xfrm>
          <a:prstGeom prst="rect">
            <a:avLst/>
          </a:prstGeom>
          <a:solidFill>
            <a:srgbClr val="8EB4E3"/>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S10: Review of DevOps Capstone Lab</a:t>
            </a:r>
          </a:p>
        </p:txBody>
      </p:sp>
      <p:sp>
        <p:nvSpPr>
          <p:cNvPr id="102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Instructor will walk you through salient parts of lab</a:t>
            </a:r>
            <a:endParaRPr lang="en-US" sz="2200" b="0" strike="noStrike" spc="-1">
              <a:solidFill>
                <a:srgbClr val="000000"/>
              </a:solidFill>
              <a:latin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TextShape 1"/>
          <p:cNvSpPr txBox="1"/>
          <p:nvPr/>
        </p:nvSpPr>
        <p:spPr>
          <a:xfrm>
            <a:off x="805680" y="0"/>
            <a:ext cx="7547760" cy="114480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7: Setting up a fully automated DevOps pipeline using Lambda triggers</a:t>
            </a:r>
          </a:p>
        </p:txBody>
      </p:sp>
      <p:sp>
        <p:nvSpPr>
          <p:cNvPr id="1026"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the CloudFormation template resources (S3, CodeCommit, CodePipeline, CodeBuild, CloudWatch Events)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Create a serverless framework baseline with CloudFormation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Extending baseline with Lambda triggers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Tightening roles and security profiles for the real world</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Final review and conclusion</a:t>
            </a:r>
            <a:endParaRPr lang="en-US" sz="2200" b="0" strike="noStrike" spc="-1">
              <a:solidFill>
                <a:srgbClr val="000000"/>
              </a:solidFill>
              <a:latin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1028"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103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Did we deliver what you signed up for?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Yes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Kindof</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Not really</a:t>
            </a:r>
          </a:p>
          <a:p>
            <a:endParaRPr lang="en-US" sz="2000" b="0" strike="noStrike" spc="-1">
              <a:solidFill>
                <a:srgbClr val="000000"/>
              </a:solidFill>
              <a:latin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Course wrap-up and next steps</a:t>
            </a:r>
          </a:p>
        </p:txBody>
      </p:sp>
      <p:sp>
        <p:nvSpPr>
          <p:cNvPr id="103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Any final questions?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Evaluations!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Course code, slides, activity guide:</a:t>
            </a:r>
          </a:p>
          <a:p>
            <a:pPr>
              <a:lnSpc>
                <a:spcPct val="100000"/>
              </a:lnSpc>
              <a:spcBef>
                <a:spcPts val="320"/>
              </a:spcBef>
            </a:pPr>
            <a:r>
              <a:rPr lang="en-US" sz="1600" b="0" strike="noStrike" spc="-1">
                <a:solidFill>
                  <a:srgbClr val="000000"/>
                </a:solidFill>
                <a:latin typeface="Courier New"/>
              </a:rPr>
              <a:t>git clone https://github.com/rich-morrow/autom8d-deepdive</a:t>
            </a:r>
            <a:endParaRPr lang="en-US" sz="16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rich@quicloud.com</a:t>
            </a:r>
            <a:r>
              <a:rPr lang="en-US" sz="2200" b="0" strike="noStrike" spc="-1">
                <a:solidFill>
                  <a:srgbClr val="000000"/>
                </a:solidFill>
                <a:latin typeface="Calibri"/>
              </a:rPr>
              <a:t> if you have questions / comments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Connect with me on LinkedIn: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http://linkedin.com/in/cloudguy</a:t>
            </a:r>
          </a:p>
        </p:txBody>
      </p:sp>
      <p:pic>
        <p:nvPicPr>
          <p:cNvPr id="1033" name="Picture 2"/>
          <p:cNvPicPr/>
          <p:nvPr/>
        </p:nvPicPr>
        <p:blipFill>
          <a:blip r:embed="rId3"/>
          <a:stretch/>
        </p:blipFill>
        <p:spPr>
          <a:xfrm>
            <a:off x="3862800" y="642240"/>
            <a:ext cx="1154160" cy="923400"/>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Anatomy of a Lambda Function</a:t>
            </a:r>
          </a:p>
        </p:txBody>
      </p:sp>
      <p:sp>
        <p:nvSpPr>
          <p:cNvPr id="269"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201"/>
              </a:spcBef>
            </a:pPr>
            <a:r>
              <a:rPr lang="en-US" sz="1000" b="0" strike="noStrike" spc="-1">
                <a:solidFill>
                  <a:srgbClr val="16191F"/>
                </a:solidFill>
                <a:latin typeface="Monaco"/>
              </a:rPr>
              <a:t>def </a:t>
            </a:r>
            <a:r>
              <a:rPr lang="en-US" sz="1000" b="0" strike="noStrike" spc="-1">
                <a:solidFill>
                  <a:srgbClr val="4078F2"/>
                </a:solidFill>
                <a:latin typeface="Monaco"/>
              </a:rPr>
              <a:t>lambda_handler</a:t>
            </a:r>
            <a:r>
              <a:rPr lang="en-US" sz="1000" b="0" strike="noStrike" spc="-1">
                <a:solidFill>
                  <a:srgbClr val="16191F"/>
                </a:solidFill>
                <a:latin typeface="Monaco"/>
              </a:rPr>
              <a:t>(</a:t>
            </a:r>
            <a:r>
              <a:rPr lang="en-US" sz="1000" b="0" strike="noStrike" spc="-1">
                <a:solidFill>
                  <a:srgbClr val="794938"/>
                </a:solidFill>
                <a:latin typeface="Monaco"/>
              </a:rPr>
              <a:t>event</a:t>
            </a:r>
            <a:r>
              <a:rPr lang="en-US" sz="1000" b="0" strike="noStrike" spc="-1">
                <a:solidFill>
                  <a:srgbClr val="16191F"/>
                </a:solidFill>
                <a:latin typeface="Monaco"/>
              </a:rPr>
              <a:t>, context):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message = </a:t>
            </a:r>
            <a:r>
              <a:rPr lang="en-US" sz="1000" b="0" strike="noStrike" spc="-1">
                <a:solidFill>
                  <a:srgbClr val="0B6125"/>
                </a:solidFill>
                <a:latin typeface="Monaco"/>
              </a:rPr>
              <a:t>'Hello {} {}!'</a:t>
            </a:r>
            <a:r>
              <a:rPr lang="en-US" sz="1000" b="0" strike="noStrike" spc="-1">
                <a:solidFill>
                  <a:srgbClr val="16191F"/>
                </a:solidFill>
                <a:latin typeface="Monaco"/>
              </a:rPr>
              <a:t>.format(</a:t>
            </a:r>
            <a:r>
              <a:rPr lang="en-US" sz="1000" b="0" strike="noStrike" spc="-1">
                <a:solidFill>
                  <a:srgbClr val="794938"/>
                </a:solidFill>
                <a:latin typeface="Monaco"/>
              </a:rPr>
              <a:t>event</a:t>
            </a:r>
            <a:r>
              <a:rPr lang="en-US" sz="1000" b="0" strike="noStrike" spc="-1">
                <a:solidFill>
                  <a:srgbClr val="16191F"/>
                </a:solidFill>
                <a:latin typeface="Monaco"/>
              </a:rPr>
              <a:t>[</a:t>
            </a:r>
            <a:r>
              <a:rPr lang="en-US" sz="1000" b="0" strike="noStrike" spc="-1">
                <a:solidFill>
                  <a:srgbClr val="0B6125"/>
                </a:solidFill>
                <a:latin typeface="Monaco"/>
              </a:rPr>
              <a:t>'first_name'</a:t>
            </a:r>
            <a:r>
              <a:rPr lang="en-US" sz="1000" b="0" strike="noStrike" spc="-1">
                <a:solidFill>
                  <a:srgbClr val="16191F"/>
                </a:solidFill>
                <a:latin typeface="Monaco"/>
              </a:rPr>
              <a:t>], </a:t>
            </a:r>
            <a:r>
              <a:rPr lang="en-US" sz="1000" b="0" strike="noStrike" spc="-1">
                <a:solidFill>
                  <a:srgbClr val="794938"/>
                </a:solidFill>
                <a:latin typeface="Monaco"/>
              </a:rPr>
              <a:t>event</a:t>
            </a:r>
            <a:r>
              <a:rPr lang="en-US" sz="1000" b="0" strike="noStrike" spc="-1">
                <a:solidFill>
                  <a:srgbClr val="16191F"/>
                </a:solidFill>
                <a:latin typeface="Monaco"/>
              </a:rPr>
              <a:t>[</a:t>
            </a:r>
            <a:r>
              <a:rPr lang="en-US" sz="1000" b="0" strike="noStrike" spc="-1">
                <a:solidFill>
                  <a:srgbClr val="0B6125"/>
                </a:solidFill>
                <a:latin typeface="Monaco"/>
              </a:rPr>
              <a:t>'last_name’</a:t>
            </a:r>
            <a:r>
              <a:rPr lang="en-US" sz="1000" b="0" strike="noStrike" spc="-1">
                <a:solidFill>
                  <a:srgbClr val="16191F"/>
                </a:solidFill>
                <a:latin typeface="Monaco"/>
              </a:rPr>
              <a: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a:t>
            </a:r>
            <a:r>
              <a:rPr lang="en-US" sz="1000" b="0" strike="noStrike" spc="-1">
                <a:solidFill>
                  <a:srgbClr val="794938"/>
                </a:solidFill>
                <a:latin typeface="Monaco"/>
              </a:rPr>
              <a:t>return</a:t>
            </a:r>
            <a:r>
              <a:rPr lang="en-US" sz="1000" b="0" strike="noStrike" spc="-1">
                <a:solidFill>
                  <a:srgbClr val="16191F"/>
                </a:solidFill>
                <a:latin typeface="Monaco"/>
              </a:rPr>
              <a:t> {</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a:t>
            </a:r>
            <a:r>
              <a:rPr lang="en-US" sz="1000" b="0" strike="noStrike" spc="-1">
                <a:solidFill>
                  <a:srgbClr val="0B6125"/>
                </a:solidFill>
                <a:latin typeface="Monaco"/>
              </a:rPr>
              <a:t>'message'</a:t>
            </a:r>
            <a:r>
              <a:rPr lang="en-US" sz="1000" b="0" strike="noStrike" spc="-1">
                <a:solidFill>
                  <a:srgbClr val="16191F"/>
                </a:solidFill>
                <a:latin typeface="Monaco"/>
              </a:rPr>
              <a:t> : message</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a:t>
            </a:r>
            <a:endParaRPr lang="en-US" sz="1000" b="0" strike="noStrike" spc="-1">
              <a:solidFill>
                <a:srgbClr val="000000"/>
              </a:solidFill>
              <a:latin typeface="Calibri"/>
            </a:endParaRPr>
          </a:p>
          <a:p>
            <a:pPr>
              <a:lnSpc>
                <a:spcPct val="100000"/>
              </a:lnSpc>
              <a:spcBef>
                <a:spcPts val="221"/>
              </a:spcBef>
            </a:pPr>
            <a:endParaRPr lang="en-US" sz="1000" b="0" strike="noStrike" spc="-1">
              <a:solidFill>
                <a:srgbClr val="000000"/>
              </a:solidFill>
              <a:latin typeface="Calibri"/>
            </a:endParaRPr>
          </a:p>
          <a:p>
            <a:pPr>
              <a:lnSpc>
                <a:spcPct val="100000"/>
              </a:lnSpc>
              <a:spcBef>
                <a:spcPts val="221"/>
              </a:spcBef>
            </a:pPr>
            <a:r>
              <a:rPr lang="en-US" sz="1100" b="1" strike="noStrike" spc="-1">
                <a:solidFill>
                  <a:srgbClr val="000000"/>
                </a:solidFill>
                <a:latin typeface="Calibri"/>
              </a:rPr>
              <a:t>event</a:t>
            </a:r>
            <a:r>
              <a:rPr lang="en-US" sz="1100" b="0" strike="noStrike" spc="-1">
                <a:solidFill>
                  <a:srgbClr val="000000"/>
                </a:solidFill>
                <a:latin typeface="Calibri"/>
              </a:rPr>
              <a:t>: contains event data, like html form data. Example:</a:t>
            </a:r>
          </a:p>
          <a:p>
            <a:pPr>
              <a:lnSpc>
                <a:spcPct val="100000"/>
              </a:lnSpc>
              <a:spcBef>
                <a:spcPts val="201"/>
              </a:spcBef>
            </a:pPr>
            <a:r>
              <a:rPr lang="en-US" sz="1000" b="0" strike="noStrike" spc="-1">
                <a:solidFill>
                  <a:srgbClr val="16191F"/>
                </a:solidFill>
                <a:latin typeface="Monaco"/>
              </a:rPr>
              <a:t>{ </a:t>
            </a:r>
            <a:r>
              <a:rPr lang="en-US" sz="1000" b="0" strike="noStrike" spc="-1">
                <a:solidFill>
                  <a:srgbClr val="986801"/>
                </a:solidFill>
                <a:latin typeface="Monaco"/>
              </a:rPr>
              <a:t>"first_name"</a:t>
            </a:r>
            <a:r>
              <a:rPr lang="en-US" sz="1000" b="0" strike="noStrike" spc="-1">
                <a:solidFill>
                  <a:srgbClr val="16191F"/>
                </a:solidFill>
                <a:latin typeface="Monaco"/>
              </a:rPr>
              <a:t>: </a:t>
            </a:r>
            <a:r>
              <a:rPr lang="en-US" sz="1000" b="0" strike="noStrike" spc="-1">
                <a:solidFill>
                  <a:srgbClr val="0B6125"/>
                </a:solidFill>
                <a:latin typeface="Monaco"/>
              </a:rPr>
              <a:t>"John"</a:t>
            </a:r>
            <a:r>
              <a:rPr lang="en-US" sz="1000" b="0" strike="noStrike" spc="-1">
                <a:solidFill>
                  <a:srgbClr val="16191F"/>
                </a:solidFill>
                <a:latin typeface="Monaco"/>
              </a:rPr>
              <a:t>, </a:t>
            </a:r>
            <a:r>
              <a:rPr lang="en-US" sz="1000" b="0" strike="noStrike" spc="-1">
                <a:solidFill>
                  <a:srgbClr val="986801"/>
                </a:solidFill>
                <a:latin typeface="Monaco"/>
              </a:rPr>
              <a:t>"last_name"</a:t>
            </a:r>
            <a:r>
              <a:rPr lang="en-US" sz="1000" b="0" strike="noStrike" spc="-1">
                <a:solidFill>
                  <a:srgbClr val="16191F"/>
                </a:solidFill>
                <a:latin typeface="Monaco"/>
              </a:rPr>
              <a:t>: </a:t>
            </a:r>
            <a:r>
              <a:rPr lang="en-US" sz="1000" b="0" strike="noStrike" spc="-1">
                <a:solidFill>
                  <a:srgbClr val="0B6125"/>
                </a:solidFill>
                <a:latin typeface="Monaco"/>
              </a:rPr>
              <a:t>"Smith"</a:t>
            </a:r>
            <a:r>
              <a:rPr lang="en-US" sz="1000" b="0" strike="noStrike" spc="-1">
                <a:solidFill>
                  <a:srgbClr val="16191F"/>
                </a:solidFill>
                <a:latin typeface="Monaco"/>
              </a:rPr>
              <a:t> }</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Calibri"/>
              </a:rPr>
              <a:t>Would Return: </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 </a:t>
            </a:r>
            <a:r>
              <a:rPr lang="en-US" sz="1000" b="0" strike="noStrike" spc="-1">
                <a:solidFill>
                  <a:srgbClr val="986801"/>
                </a:solidFill>
                <a:latin typeface="Monaco"/>
              </a:rPr>
              <a:t>"message"</a:t>
            </a:r>
            <a:r>
              <a:rPr lang="en-US" sz="1000" b="0" strike="noStrike" spc="-1">
                <a:solidFill>
                  <a:srgbClr val="16191F"/>
                </a:solidFill>
                <a:latin typeface="Monaco"/>
              </a:rPr>
              <a:t>: </a:t>
            </a:r>
            <a:r>
              <a:rPr lang="en-US" sz="1000" b="0" strike="noStrike" spc="-1">
                <a:solidFill>
                  <a:srgbClr val="0B6125"/>
                </a:solidFill>
                <a:latin typeface="Monaco"/>
              </a:rPr>
              <a:t>"Hello John Smith!"</a:t>
            </a:r>
            <a:r>
              <a:rPr lang="en-US" sz="1000" b="0" strike="noStrike" spc="-1">
                <a:solidFill>
                  <a:srgbClr val="16191F"/>
                </a:solidFill>
                <a:latin typeface="Monaco"/>
              </a:rPr>
              <a:t> }</a:t>
            </a:r>
            <a:endParaRPr lang="en-US" sz="1000" b="0" strike="noStrike" spc="-1">
              <a:solidFill>
                <a:srgbClr val="000000"/>
              </a:solidFill>
              <a:latin typeface="Calibri"/>
            </a:endParaRPr>
          </a:p>
          <a:p>
            <a:pPr>
              <a:lnSpc>
                <a:spcPct val="100000"/>
              </a:lnSpc>
              <a:spcBef>
                <a:spcPts val="201"/>
              </a:spcBef>
            </a:pPr>
            <a:endParaRPr lang="en-US" sz="1000" b="0" strike="noStrike" spc="-1">
              <a:solidFill>
                <a:srgbClr val="000000"/>
              </a:solidFill>
              <a:latin typeface="Calibri"/>
            </a:endParaRPr>
          </a:p>
          <a:p>
            <a:pPr>
              <a:lnSpc>
                <a:spcPct val="100000"/>
              </a:lnSpc>
              <a:spcBef>
                <a:spcPts val="201"/>
              </a:spcBef>
            </a:pPr>
            <a:r>
              <a:rPr lang="en-US" sz="1000" b="1" strike="noStrike" spc="-1">
                <a:solidFill>
                  <a:srgbClr val="16191F"/>
                </a:solidFill>
                <a:latin typeface="Calibri"/>
              </a:rPr>
              <a:t>context</a:t>
            </a:r>
            <a:r>
              <a:rPr lang="en-US" sz="1000" b="0" strike="noStrike" spc="-1">
                <a:solidFill>
                  <a:srgbClr val="16191F"/>
                </a:solidFill>
                <a:latin typeface="Calibri"/>
              </a:rPr>
              <a:t>: provides info about the invocation, function &amp; execution environment. Example:</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"Lambda function ARN:"</a:t>
            </a:r>
            <a:r>
              <a:rPr lang="en-US" sz="1000" b="0" strike="noStrike" spc="-1">
                <a:solidFill>
                  <a:srgbClr val="16191F"/>
                </a:solidFill>
                <a:latin typeface="Monaco"/>
              </a:rPr>
              <a:t>, context.invoked_function_arn)</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"CloudWatch log stream name:"</a:t>
            </a:r>
            <a:r>
              <a:rPr lang="en-US" sz="1000" b="0" strike="noStrike" spc="-1">
                <a:solidFill>
                  <a:srgbClr val="16191F"/>
                </a:solidFill>
                <a:latin typeface="Monaco"/>
              </a:rPr>
              <a:t>, context.log_stream_name)</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"CloudWatch log group name:"</a:t>
            </a:r>
            <a:r>
              <a:rPr lang="en-US" sz="1000" b="0" strike="noStrike" spc="-1">
                <a:solidFill>
                  <a:srgbClr val="16191F"/>
                </a:solidFill>
                <a:latin typeface="Monaco"/>
              </a:rPr>
              <a:t>, context.log_group_name)</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"Lambda Request ID:"</a:t>
            </a:r>
            <a:r>
              <a:rPr lang="en-US" sz="1000" b="0" strike="noStrike" spc="-1">
                <a:solidFill>
                  <a:srgbClr val="16191F"/>
                </a:solidFill>
                <a:latin typeface="Monaco"/>
              </a:rPr>
              <a:t>, context.aws_request_id)</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"Lambda function memory limits in MB:"</a:t>
            </a:r>
            <a:r>
              <a:rPr lang="en-US" sz="1000" b="0" strike="noStrike" spc="-1">
                <a:solidFill>
                  <a:srgbClr val="16191F"/>
                </a:solidFill>
                <a:latin typeface="Monaco"/>
              </a:rPr>
              <a:t>, context.memory_limit_in_mb)</a:t>
            </a:r>
            <a:endParaRPr lang="en-US" sz="1000" b="0" strike="noStrike" spc="-1">
              <a:solidFill>
                <a:srgbClr val="000000"/>
              </a:solidFill>
              <a:latin typeface="Calibri"/>
            </a:endParaRPr>
          </a:p>
          <a:p>
            <a:pPr>
              <a:lnSpc>
                <a:spcPct val="100000"/>
              </a:lnSpc>
              <a:spcBef>
                <a:spcPts val="201"/>
              </a:spcBef>
            </a:pPr>
            <a:r>
              <a:rPr lang="en-US" sz="1000" b="0" i="1" strike="noStrike" spc="-1">
                <a:solidFill>
                  <a:srgbClr val="687078"/>
                </a:solidFill>
                <a:latin typeface="Monaco"/>
              </a:rPr>
              <a:t># We have added a 1 second delay so you can see the time remaining in get_remaining_time_in_millis.</a:t>
            </a:r>
            <a:r>
              <a:rPr lang="en-US" sz="1000" b="0" strike="noStrike" spc="-1">
                <a:solidFill>
                  <a:srgbClr val="16191F"/>
                </a:solidFill>
                <a:latin typeface="Monaco"/>
              </a:rPr>
              <a:t> time.sleep(</a:t>
            </a:r>
            <a:r>
              <a:rPr lang="en-US" sz="1000" b="0" strike="noStrike" spc="-1">
                <a:solidFill>
                  <a:srgbClr val="986801"/>
                </a:solidFill>
                <a:latin typeface="Monaco"/>
              </a:rPr>
              <a:t>1</a:t>
            </a:r>
            <a:r>
              <a:rPr lang="en-US" sz="1000" b="0" strike="noStrike" spc="-1">
                <a:solidFill>
                  <a:srgbClr val="16191F"/>
                </a:solidFill>
                <a:latin typeface="Monaco"/>
              </a:rPr>
              <a: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16191F"/>
                </a:solidFill>
                <a:latin typeface="Monaco"/>
              </a:rPr>
              <a:t>print(</a:t>
            </a:r>
            <a:r>
              <a:rPr lang="en-US" sz="1000" b="0" strike="noStrike" spc="-1">
                <a:solidFill>
                  <a:srgbClr val="0B6125"/>
                </a:solidFill>
                <a:latin typeface="Monaco"/>
              </a:rPr>
              <a:t>"Lambda time remaining in MS:"</a:t>
            </a:r>
            <a:r>
              <a:rPr lang="en-US" sz="1000" b="0" strike="noStrike" spc="-1">
                <a:solidFill>
                  <a:srgbClr val="16191F"/>
                </a:solidFill>
                <a:latin typeface="Monaco"/>
              </a:rPr>
              <a:t>, context.get_remaining_time_in_millis())</a:t>
            </a:r>
            <a:endParaRPr lang="en-US" sz="1000" b="0" strike="noStrike" spc="-1">
              <a:solidFill>
                <a:srgbClr val="000000"/>
              </a:solidFill>
              <a:latin typeface="Calibri"/>
            </a:endParaRPr>
          </a:p>
        </p:txBody>
      </p:sp>
      <p:sp>
        <p:nvSpPr>
          <p:cNvPr id="270" name="CustomShape 3"/>
          <p:cNvSpPr/>
          <p:nvPr/>
        </p:nvSpPr>
        <p:spPr>
          <a:xfrm>
            <a:off x="5654880" y="836640"/>
            <a:ext cx="3352320" cy="282816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200" b="0" strike="noStrike" spc="-1">
                <a:solidFill>
                  <a:srgbClr val="000000"/>
                </a:solidFill>
                <a:latin typeface="Calibri"/>
              </a:rPr>
              <a:t>Handler: the entry point where you function starts processing.</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000000"/>
                </a:solidFill>
                <a:latin typeface="Calibri"/>
              </a:rPr>
              <a:t>Note on naming: Handler name is derived from:</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The name of the file in which the handler function is located</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The name of the Python handler function.</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000000"/>
                </a:solidFill>
                <a:latin typeface="Calibri"/>
              </a:rPr>
              <a:t>Default name in the console is just “lambda_handler”.</a:t>
            </a:r>
            <a:endParaRPr lang="en-US" sz="1200" b="0" strike="noStrike" spc="-1">
              <a:latin typeface="Arial"/>
            </a:endParaRPr>
          </a:p>
          <a:p>
            <a:pPr>
              <a:lnSpc>
                <a:spcPct val="100000"/>
              </a:lnSpc>
            </a:pPr>
            <a:endParaRPr lang="en-US" sz="1200" b="0" strike="noStrike" spc="-1">
              <a:latin typeface="Arial"/>
            </a:endParaRPr>
          </a:p>
          <a:p>
            <a:pPr>
              <a:lnSpc>
                <a:spcPct val="100000"/>
              </a:lnSpc>
            </a:pPr>
            <a:r>
              <a:rPr lang="en-US" sz="1200" b="0" strike="noStrike" spc="-1">
                <a:solidFill>
                  <a:srgbClr val="000000"/>
                </a:solidFill>
                <a:latin typeface="Calibri"/>
              </a:rPr>
              <a:t>IMPORTANT: Code inside than handler is executed on each function call, code outside the handler is executed only on “cold starts” (Luckily for us, Python and Node.js are the fastest to start)</a:t>
            </a:r>
            <a:endParaRPr lang="en-US" sz="1200" b="0" strike="noStrike" spc="-1">
              <a:latin typeface="Arial"/>
            </a:endParaRPr>
          </a:p>
        </p:txBody>
      </p:sp>
      <p:sp>
        <p:nvSpPr>
          <p:cNvPr id="271" name="CustomShape 4"/>
          <p:cNvSpPr/>
          <p:nvPr/>
        </p:nvSpPr>
        <p:spPr>
          <a:xfrm>
            <a:off x="1300680" y="759960"/>
            <a:ext cx="4269240" cy="169200"/>
          </a:xfrm>
          <a:custGeom>
            <a:avLst/>
            <a:gdLst/>
            <a:ahLst/>
            <a:cxnLst/>
            <a:rect l="l" t="t" r="r" b="b"/>
            <a:pathLst>
              <a:path w="4086830" h="169573">
                <a:moveTo>
                  <a:pt x="391130" y="93373"/>
                </a:moveTo>
                <a:cubicBezTo>
                  <a:pt x="60295" y="41303"/>
                  <a:pt x="-270540" y="-10767"/>
                  <a:pt x="345410" y="1933"/>
                </a:cubicBezTo>
                <a:cubicBezTo>
                  <a:pt x="961360" y="14633"/>
                  <a:pt x="2524095" y="92103"/>
                  <a:pt x="4086830" y="169573"/>
                </a:cubicBezTo>
              </a:path>
            </a:pathLst>
          </a:custGeom>
          <a:noFill/>
          <a:ln>
            <a:solidFill>
              <a:srgbClr val="4A7EBB"/>
            </a:solidFill>
            <a:round/>
            <a:tailEnd type="triangle" w="med" len="me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2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269">
                                            <p:txEl>
                                              <p:pRg st="6" end="6"/>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269">
                                            <p:txEl>
                                              <p:pRg st="7" end="7"/>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69">
                                            <p:txEl>
                                              <p:pRg st="8" end="8"/>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69">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269">
                                            <p:txEl>
                                              <p:pRg st="11" end="11"/>
                                            </p:txEl>
                                          </p:spTgt>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269">
                                            <p:txEl>
                                              <p:pRg st="12" end="12"/>
                                            </p:txEl>
                                          </p:spTgt>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269">
                                            <p:txEl>
                                              <p:pRg st="13" end="13"/>
                                            </p:txEl>
                                          </p:spTgt>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269">
                                            <p:txEl>
                                              <p:pRg st="14" end="14"/>
                                            </p:txEl>
                                          </p:spTgt>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269">
                                            <p:txEl>
                                              <p:pRg st="15" end="15"/>
                                            </p:txEl>
                                          </p:spTgt>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269">
                                            <p:txEl>
                                              <p:pRg st="16" end="16"/>
                                            </p:txEl>
                                          </p:spTgt>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269">
                                            <p:txEl>
                                              <p:pRg st="17" end="17"/>
                                            </p:txEl>
                                          </p:spTgt>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26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27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much experience do you have with AWS?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months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years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Extensive (been a main function of my job for years)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S2: Python &amp; the Boto3 Library</a:t>
            </a:r>
          </a:p>
        </p:txBody>
      </p:sp>
      <p:sp>
        <p:nvSpPr>
          <p:cNvPr id="27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Python’s suitability for scripting, AWS, Lambda</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Python basics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Advantages of Boto3</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Review of Lambda basics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2800" b="0" strike="noStrike" spc="-1">
                <a:solidFill>
                  <a:srgbClr val="000000"/>
                </a:solidFill>
                <a:latin typeface="Calibri"/>
              </a:rPr>
              <a:t>Python’s suitability for scripting, AWS, Lambda</a:t>
            </a:r>
          </a:p>
        </p:txBody>
      </p:sp>
      <p:sp>
        <p:nvSpPr>
          <p:cNvPr id="277" name="TextShape 2"/>
          <p:cNvSpPr txBox="1"/>
          <p:nvPr/>
        </p:nvSpPr>
        <p:spPr>
          <a:xfrm>
            <a:off x="814680" y="814680"/>
            <a:ext cx="5357160" cy="3546720"/>
          </a:xfrm>
          <a:prstGeom prst="rect">
            <a:avLst/>
          </a:prstGeom>
          <a:noFill/>
          <a:ln>
            <a:noFill/>
          </a:ln>
        </p:spPr>
        <p:txBody>
          <a:bodyPr>
            <a:noAutofit/>
          </a:bodyPr>
          <a:lstStyle/>
          <a:p>
            <a:pPr>
              <a:lnSpc>
                <a:spcPct val="100000"/>
              </a:lnSpc>
              <a:spcBef>
                <a:spcPts val="439"/>
              </a:spcBef>
            </a:pPr>
            <a:r>
              <a:rPr lang="en-US" sz="2200" b="0" strike="noStrike" spc="-1">
                <a:solidFill>
                  <a:srgbClr val="000000"/>
                </a:solidFill>
                <a:latin typeface="Calibri"/>
              </a:rPr>
              <a:t>Scripting:</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Syntactically terse.</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Versatile (esp in Machine Learning &amp; Data Science w/tools like </a:t>
            </a:r>
            <a:r>
              <a:rPr lang="en-US" sz="1600" b="0" u="sng" strike="noStrike" spc="-1">
                <a:solidFill>
                  <a:srgbClr val="0000FF"/>
                </a:solidFill>
                <a:uFillTx/>
                <a:latin typeface="Calibri"/>
                <a:hlinkClick r:id="rId2"/>
              </a:rPr>
              <a:t>Pandas</a:t>
            </a:r>
            <a:r>
              <a:rPr lang="en-US" sz="1600" b="0" strike="noStrike" spc="-1">
                <a:solidFill>
                  <a:srgbClr val="000000"/>
                </a:solidFill>
                <a:latin typeface="Calibri"/>
              </a:rPr>
              <a:t>, </a:t>
            </a:r>
            <a:r>
              <a:rPr lang="en-US" sz="1600" b="0" u="sng" strike="noStrike" spc="-1">
                <a:solidFill>
                  <a:srgbClr val="0000FF"/>
                </a:solidFill>
                <a:uFillTx/>
                <a:latin typeface="Calibri"/>
                <a:hlinkClick r:id="rId3"/>
              </a:rPr>
              <a:t>NumPy</a:t>
            </a:r>
            <a:r>
              <a:rPr lang="en-US" sz="1600" b="0" strike="noStrike" spc="-1">
                <a:solidFill>
                  <a:srgbClr val="000000"/>
                </a:solidFill>
                <a:latin typeface="Calibri"/>
              </a:rPr>
              <a:t> and </a:t>
            </a:r>
            <a:r>
              <a:rPr lang="en-US" sz="1600" b="0" u="sng" strike="noStrike" spc="-1">
                <a:solidFill>
                  <a:srgbClr val="0000FF"/>
                </a:solidFill>
                <a:uFillTx/>
                <a:latin typeface="Calibri"/>
                <a:hlinkClick r:id="rId4"/>
              </a:rPr>
              <a:t>Jupyter Notebooks</a:t>
            </a:r>
            <a:r>
              <a:rPr lang="en-US" sz="1600" b="0" strike="noStrike" spc="-1">
                <a:solidFill>
                  <a:srgbClr val="000000"/>
                </a:solidFill>
                <a:latin typeface="Calibri"/>
              </a:rPr>
              <a:t>).</a:t>
            </a:r>
          </a:p>
          <a:p>
            <a:pPr marL="743040" lvl="1" indent="-285480">
              <a:lnSpc>
                <a:spcPct val="100000"/>
              </a:lnSpc>
              <a:spcBef>
                <a:spcPts val="320"/>
              </a:spcBef>
              <a:buClr>
                <a:srgbClr val="000000"/>
              </a:buClr>
              <a:buFont typeface="Arial"/>
              <a:buChar char="•"/>
            </a:pPr>
            <a:r>
              <a:rPr lang="en-US" sz="1600" b="0" u="sng" strike="noStrike" spc="-1">
                <a:solidFill>
                  <a:srgbClr val="0000FF"/>
                </a:solidFill>
                <a:uFillTx/>
                <a:latin typeface="Calibri"/>
                <a:hlinkClick r:id="rId5"/>
              </a:rPr>
              <a:t>It’s Popular</a:t>
            </a:r>
            <a:r>
              <a:rPr lang="en-US" sz="1600" b="0" strike="noStrike" spc="-1">
                <a:solidFill>
                  <a:srgbClr val="000000"/>
                </a:solidFill>
                <a:latin typeface="Calibri"/>
              </a:rPr>
              <a:t>! Lots of sysadmins already use it!</a:t>
            </a:r>
          </a:p>
          <a:p>
            <a:pPr>
              <a:lnSpc>
                <a:spcPct val="100000"/>
              </a:lnSpc>
              <a:spcBef>
                <a:spcPts val="439"/>
              </a:spcBef>
            </a:pPr>
            <a:r>
              <a:rPr lang="en-US" sz="2200" b="0" strike="noStrike" spc="-1">
                <a:solidFill>
                  <a:srgbClr val="000000"/>
                </a:solidFill>
                <a:latin typeface="Calibri"/>
              </a:rPr>
              <a:t>AWS:</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Lots of </a:t>
            </a:r>
            <a:r>
              <a:rPr lang="en-US" sz="1600" b="0" u="sng" strike="noStrike" spc="-1">
                <a:solidFill>
                  <a:srgbClr val="0000FF"/>
                </a:solidFill>
                <a:uFillTx/>
                <a:latin typeface="Calibri"/>
                <a:hlinkClick r:id="rId6"/>
              </a:rPr>
              <a:t>code examples</a:t>
            </a:r>
            <a:r>
              <a:rPr lang="en-US" sz="1600" b="0" strike="noStrike" spc="-1">
                <a:solidFill>
                  <a:srgbClr val="000000"/>
                </a:solidFill>
                <a:latin typeface="Calibri"/>
              </a:rPr>
              <a:t>.</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Lots of native support in services like </a:t>
            </a:r>
            <a:r>
              <a:rPr lang="en-US" sz="1600" b="0" u="sng" strike="noStrike" spc="-1">
                <a:solidFill>
                  <a:srgbClr val="0000FF"/>
                </a:solidFill>
                <a:uFillTx/>
                <a:latin typeface="Calibri"/>
                <a:hlinkClick r:id="rId7"/>
              </a:rPr>
              <a:t>CodeGuru</a:t>
            </a:r>
            <a:r>
              <a:rPr lang="en-US" sz="1600" b="0" strike="noStrike" spc="-1">
                <a:solidFill>
                  <a:srgbClr val="000000"/>
                </a:solidFill>
                <a:latin typeface="Calibri"/>
              </a:rPr>
              <a:t>, CDK, SDK, etc.</a:t>
            </a:r>
          </a:p>
          <a:p>
            <a:pPr>
              <a:lnSpc>
                <a:spcPct val="100000"/>
              </a:lnSpc>
              <a:spcBef>
                <a:spcPts val="439"/>
              </a:spcBef>
            </a:pPr>
            <a:r>
              <a:rPr lang="en-US" sz="2200" b="0" strike="noStrike" spc="-1">
                <a:solidFill>
                  <a:srgbClr val="000000"/>
                </a:solidFill>
                <a:latin typeface="Calibri"/>
              </a:rPr>
              <a:t>Lambda:</a:t>
            </a:r>
          </a:p>
          <a:p>
            <a:pPr marL="743040" lvl="1" indent="-285480">
              <a:lnSpc>
                <a:spcPct val="100000"/>
              </a:lnSpc>
              <a:spcBef>
                <a:spcPts val="320"/>
              </a:spcBef>
              <a:buClr>
                <a:srgbClr val="000000"/>
              </a:buClr>
              <a:buFont typeface="Arial"/>
              <a:buChar char="•"/>
            </a:pPr>
            <a:r>
              <a:rPr lang="en-US" sz="1600" b="0" u="sng" strike="noStrike" spc="-1">
                <a:solidFill>
                  <a:srgbClr val="0000FF"/>
                </a:solidFill>
                <a:uFillTx/>
                <a:latin typeface="Calibri"/>
                <a:hlinkClick r:id="rId8"/>
              </a:rPr>
              <a:t>Fastest cold start time </a:t>
            </a:r>
            <a:r>
              <a:rPr lang="en-US" sz="1600" b="0" strike="noStrike" spc="-1">
                <a:solidFill>
                  <a:srgbClr val="000000"/>
                </a:solidFill>
                <a:latin typeface="Calibri"/>
              </a:rPr>
              <a:t>of any Lambda languages.</a:t>
            </a:r>
          </a:p>
          <a:p>
            <a:pPr marL="743040" lvl="1" indent="-285480">
              <a:lnSpc>
                <a:spcPct val="100000"/>
              </a:lnSpc>
              <a:spcBef>
                <a:spcPts val="320"/>
              </a:spcBef>
              <a:buClr>
                <a:srgbClr val="000000"/>
              </a:buClr>
              <a:buFont typeface="Arial"/>
              <a:buChar char="•"/>
            </a:pPr>
            <a:r>
              <a:rPr lang="en-US" sz="1600" b="0" strike="noStrike" spc="-1">
                <a:solidFill>
                  <a:srgbClr val="000000"/>
                </a:solidFill>
                <a:latin typeface="Calibri"/>
              </a:rPr>
              <a:t>Lots of docs, tutorials, quickstarts in Python.</a:t>
            </a:r>
          </a:p>
        </p:txBody>
      </p:sp>
      <p:pic>
        <p:nvPicPr>
          <p:cNvPr id="278" name="Picture 2"/>
          <p:cNvPicPr/>
          <p:nvPr/>
        </p:nvPicPr>
        <p:blipFill>
          <a:blip r:embed="rId9"/>
          <a:stretch/>
        </p:blipFill>
        <p:spPr>
          <a:xfrm>
            <a:off x="6245640" y="789480"/>
            <a:ext cx="2479680" cy="1781640"/>
          </a:xfrm>
          <a:prstGeom prst="rect">
            <a:avLst/>
          </a:prstGeom>
          <a:ln>
            <a:noFill/>
          </a:ln>
        </p:spPr>
      </p:pic>
      <p:pic>
        <p:nvPicPr>
          <p:cNvPr id="279" name="Picture 8"/>
          <p:cNvPicPr/>
          <p:nvPr/>
        </p:nvPicPr>
        <p:blipFill>
          <a:blip r:embed="rId10"/>
          <a:stretch/>
        </p:blipFill>
        <p:spPr>
          <a:xfrm>
            <a:off x="6300000" y="2669040"/>
            <a:ext cx="2761920" cy="78084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Python basics</a:t>
            </a:r>
          </a:p>
        </p:txBody>
      </p:sp>
      <p:sp>
        <p:nvSpPr>
          <p:cNvPr id="281"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Basic data types: numbers (floating point, complex, and unlimited-length long integers), strings (both ASCII and Unicode), lists, and dictionaries.</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Supports object-oriented programming with classes and multiple inheritances.</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Supports raising and catching exceptions (cleaner error handling).</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Data types are strongly and dynamically typed. Mixing incompatible types (e.g. attempting to add a string and a number) causes an exception to be raised, so errors are caught sooner.</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Automatic memory management (garbage collection)</a:t>
            </a:r>
            <a:endParaRPr lang="en-US" sz="1800" b="0" strike="noStrike" spc="-1">
              <a:solidFill>
                <a:srgbClr val="000000"/>
              </a:solidFill>
              <a:latin typeface="Calibri"/>
            </a:endParaRPr>
          </a:p>
          <a:p>
            <a:pPr marL="343080" indent="-342720">
              <a:lnSpc>
                <a:spcPct val="100000"/>
              </a:lnSpc>
              <a:spcBef>
                <a:spcPts val="360"/>
              </a:spcBef>
              <a:buClr>
                <a:srgbClr val="000000"/>
              </a:buClr>
              <a:buFont typeface="Arial"/>
              <a:buChar char="•"/>
            </a:pPr>
            <a:r>
              <a:rPr lang="en-US" sz="1800" b="0" strike="noStrike" spc="-1">
                <a:solidFill>
                  <a:srgbClr val="000000"/>
                </a:solidFill>
                <a:latin typeface="Arial"/>
              </a:rPr>
              <a:t>Uses </a:t>
            </a:r>
            <a:r>
              <a:rPr lang="en-US" sz="1800" b="0" u="sng" strike="noStrike" spc="-1">
                <a:solidFill>
                  <a:srgbClr val="0000FF"/>
                </a:solidFill>
                <a:uFillTx/>
                <a:latin typeface="Arial"/>
                <a:hlinkClick r:id="rId3"/>
              </a:rPr>
              <a:t>PEP code style rules </a:t>
            </a:r>
            <a:r>
              <a:rPr lang="en-US" sz="1800" b="0" strike="noStrike" spc="-1">
                <a:solidFill>
                  <a:srgbClr val="000000"/>
                </a:solidFill>
                <a:latin typeface="Arial"/>
              </a:rPr>
              <a:t>(indentation sensitive, 4 spaces per level)</a:t>
            </a:r>
            <a:endParaRPr lang="en-US" sz="1800" b="0" strike="noStrike" spc="-1">
              <a:solidFill>
                <a:srgbClr val="000000"/>
              </a:solidFill>
              <a:latin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 basic Python program</a:t>
            </a:r>
          </a:p>
        </p:txBody>
      </p:sp>
      <p:sp>
        <p:nvSpPr>
          <p:cNvPr id="283"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139"/>
              </a:spcBef>
            </a:pPr>
            <a:r>
              <a:rPr lang="en-US" sz="700" b="0" strike="noStrike" spc="-1">
                <a:solidFill>
                  <a:srgbClr val="000000"/>
                </a:solidFill>
                <a:latin typeface="Courier New"/>
              </a:rPr>
              <a:t># NOTE: It’s common to import external libraries. Imports always go at top of the file, but this program is basic - we don’t have any</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Functions are the core of what we do in Python, let’s define two…</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def add(num1, num2):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return num1 + num2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def subtract(num1, num2):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return num1 - num2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Send some txt to stdout to instruct the user what to do</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print("Please select operation -\n"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"1. Add\n"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"2. Subtract\n")</a:t>
            </a:r>
            <a:endParaRPr lang="en-US" sz="700" b="0" strike="noStrike" spc="-1">
              <a:solidFill>
                <a:srgbClr val="000000"/>
              </a:solidFill>
              <a:latin typeface="Calibri"/>
            </a:endParaRPr>
          </a:p>
          <a:p>
            <a:pPr>
              <a:lnSpc>
                <a:spcPct val="100000"/>
              </a:lnSpc>
              <a:spcBef>
                <a:spcPts val="139"/>
              </a:spcBef>
            </a:pP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Accept input from the user</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select = int(input("Select operations form 1, 2:"))</a:t>
            </a:r>
            <a:endParaRPr lang="en-US" sz="700" b="0" strike="noStrike" spc="-1">
              <a:solidFill>
                <a:srgbClr val="000000"/>
              </a:solidFill>
              <a:latin typeface="Calibri"/>
            </a:endParaRPr>
          </a:p>
          <a:p>
            <a:pPr>
              <a:lnSpc>
                <a:spcPct val="100000"/>
              </a:lnSpc>
              <a:spcBef>
                <a:spcPts val="139"/>
              </a:spcBef>
            </a:pP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Do sanitization of input data (convert to integer)</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number_1 = int(input("Enter first number: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number_2 = int(input("Enter second number: "))</a:t>
            </a:r>
            <a:endParaRPr lang="en-US" sz="700" b="0" strike="noStrike" spc="-1">
              <a:solidFill>
                <a:srgbClr val="000000"/>
              </a:solidFill>
              <a:latin typeface="Calibri"/>
            </a:endParaRPr>
          </a:p>
          <a:p>
            <a:pPr>
              <a:lnSpc>
                <a:spcPct val="100000"/>
              </a:lnSpc>
              <a:spcBef>
                <a:spcPts val="139"/>
              </a:spcBef>
            </a:pP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perform some basic logic to add, subtract or return error</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if select == 1:</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print(number_1, "+", number_2,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add(number_1, number_2))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elif select == 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print(number_1, "-", number_2,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subtract(number_1, number_2))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else:</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Courier New"/>
              </a:rPr>
              <a:t>    print("Invalid input")</a:t>
            </a:r>
            <a:endParaRPr lang="en-US" sz="700" b="0" strike="noStrike" spc="-1">
              <a:solidFill>
                <a:srgbClr val="000000"/>
              </a:solidFill>
              <a:latin typeface="Calibri"/>
            </a:endParaRPr>
          </a:p>
          <a:p>
            <a:pPr>
              <a:lnSpc>
                <a:spcPct val="100000"/>
              </a:lnSpc>
              <a:spcBef>
                <a:spcPts val="139"/>
              </a:spcBef>
            </a:pPr>
            <a:endParaRPr lang="en-US" sz="700" b="0" strike="noStrike" spc="-1">
              <a:solidFill>
                <a:srgbClr val="000000"/>
              </a:solidFill>
              <a:latin typeface="Calibri"/>
            </a:endParaRPr>
          </a:p>
        </p:txBody>
      </p:sp>
      <p:sp>
        <p:nvSpPr>
          <p:cNvPr id="284" name="CustomShape 3"/>
          <p:cNvSpPr/>
          <p:nvPr/>
        </p:nvSpPr>
        <p:spPr>
          <a:xfrm>
            <a:off x="2611080" y="4610160"/>
            <a:ext cx="3621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Recommended: </a:t>
            </a:r>
            <a:r>
              <a:rPr lang="en-US" sz="1800" b="0" u="sng" strike="noStrike" spc="-1">
                <a:solidFill>
                  <a:srgbClr val="0000FF"/>
                </a:solidFill>
                <a:uFillTx/>
                <a:latin typeface="Calibri"/>
                <a:hlinkClick r:id="rId2"/>
              </a:rPr>
              <a:t>Python Cheat Sheets</a:t>
            </a:r>
            <a:endParaRPr lang="en-US" sz="18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Shape 1"/>
          <p:cNvSpPr txBox="1"/>
          <p:nvPr/>
        </p:nvSpPr>
        <p:spPr>
          <a:xfrm>
            <a:off x="1908000" y="2250000"/>
            <a:ext cx="5503680" cy="1003320"/>
          </a:xfrm>
          <a:prstGeom prst="rect">
            <a:avLst/>
          </a:prstGeom>
          <a:noFill/>
          <a:ln>
            <a:noFill/>
          </a:ln>
        </p:spPr>
        <p:txBody>
          <a:bodyPr lIns="0" tIns="0" rIns="0" bIns="0" anchor="ctr">
            <a:noAutofit/>
          </a:bodyPr>
          <a:lstStyle/>
          <a:p>
            <a:pPr algn="ctr">
              <a:lnSpc>
                <a:spcPts val="2999"/>
              </a:lnSpc>
            </a:pPr>
            <a:r>
              <a:rPr lang="en-US" sz="2700" b="1" strike="noStrike" spc="-1" dirty="0">
                <a:solidFill>
                  <a:srgbClr val="003057"/>
                </a:solidFill>
                <a:latin typeface="Calibri"/>
              </a:rPr>
              <a:t>Today’s class slides &amp; code are available at:</a:t>
            </a:r>
            <a:br>
              <a:rPr dirty="0"/>
            </a:br>
            <a:r>
              <a:rPr lang="en-US" sz="1800" b="0" strike="noStrike" spc="-1" dirty="0">
                <a:solidFill>
                  <a:srgbClr val="003057"/>
                </a:solidFill>
                <a:latin typeface="Calibri"/>
                <a:hlinkClick r:id="rId2"/>
              </a:rPr>
              <a:t>https://github.com/rich-morrow/autom8d-basics-to-guru</a:t>
            </a:r>
            <a:br>
              <a:rPr dirty="0"/>
            </a:br>
            <a:endParaRPr lang="en-US" sz="18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p15="http://schemas.microsoft.com/office/powerpoint/2012/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Boto3 Library</a:t>
            </a:r>
          </a:p>
        </p:txBody>
      </p:sp>
      <p:sp>
        <p:nvSpPr>
          <p:cNvPr id="28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Basically, the </a:t>
            </a:r>
            <a:r>
              <a:rPr lang="en-US" sz="2200" b="0" u="sng" strike="noStrike" spc="-1" dirty="0">
                <a:solidFill>
                  <a:srgbClr val="0000FF"/>
                </a:solidFill>
                <a:uFillTx/>
                <a:latin typeface="Calibri"/>
                <a:hlinkClick r:id="rId2"/>
              </a:rPr>
              <a:t>AWS SDK for Python</a:t>
            </a:r>
            <a:endParaRPr lang="en-US" sz="2200" b="0" strike="noStrike" spc="-1" dirty="0">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Allows for CRUD, operating and maintaining of AWS services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Provides ‘waiters’ which poll for resource status changes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Aggressively maintained by AWS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Excellent documentation</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Two options for usage:</a:t>
            </a:r>
          </a:p>
          <a:p>
            <a:pPr marL="743040" lvl="1" indent="-285480">
              <a:lnSpc>
                <a:spcPct val="100000"/>
              </a:lnSpc>
              <a:spcBef>
                <a:spcPts val="400"/>
              </a:spcBef>
              <a:buClr>
                <a:srgbClr val="000000"/>
              </a:buClr>
              <a:buFont typeface="Arial"/>
              <a:buChar char="•"/>
            </a:pPr>
            <a:r>
              <a:rPr lang="en-US" sz="2000" b="0" strike="noStrike" spc="-1" dirty="0">
                <a:solidFill>
                  <a:srgbClr val="000000"/>
                </a:solidFill>
                <a:latin typeface="Calibri"/>
              </a:rPr>
              <a:t>Client API (low level 1:1 mapping of </a:t>
            </a:r>
            <a:r>
              <a:rPr lang="en-US" sz="2000" b="0" strike="noStrike" spc="-1" dirty="0" err="1">
                <a:solidFill>
                  <a:srgbClr val="000000"/>
                </a:solidFill>
                <a:latin typeface="Calibri"/>
              </a:rPr>
              <a:t>method:underlying</a:t>
            </a:r>
            <a:r>
              <a:rPr lang="en-US" sz="2000" b="0" strike="noStrike" spc="-1" dirty="0">
                <a:solidFill>
                  <a:srgbClr val="000000"/>
                </a:solidFill>
                <a:latin typeface="Calibri"/>
              </a:rPr>
              <a:t> API, when control is needed)</a:t>
            </a:r>
          </a:p>
          <a:p>
            <a:pPr marL="743040" lvl="1" indent="-285480">
              <a:lnSpc>
                <a:spcPct val="100000"/>
              </a:lnSpc>
              <a:spcBef>
                <a:spcPts val="400"/>
              </a:spcBef>
              <a:buClr>
                <a:srgbClr val="000000"/>
              </a:buClr>
              <a:buFont typeface="Arial"/>
              <a:buChar char="•"/>
            </a:pPr>
            <a:r>
              <a:rPr lang="en-US" sz="2000" b="0" strike="noStrike" spc="-1" dirty="0">
                <a:solidFill>
                  <a:srgbClr val="000000"/>
                </a:solidFill>
                <a:latin typeface="Calibri"/>
              </a:rPr>
              <a:t>Resource API (high level, provides more developer productivity)</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5" presetClass="emph" fill="hold" nodeType="clickEffect">
                                  <p:stCondLst>
                                    <p:cond delay="0"/>
                                  </p:stCondLst>
                                  <p:iterate type="lt">
                                    <p:tmAbs val="25"/>
                                  </p:iterate>
                                  <p:childTnLst>
                                    <p:set>
                                      <p:cBhvr>
                                        <p:cTn id="6" dur="indefinite"/>
                                        <p:tgtEl>
                                          <p:spTgt spid="286">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Boto3 examples</a:t>
            </a:r>
          </a:p>
        </p:txBody>
      </p:sp>
      <p:sp>
        <p:nvSpPr>
          <p:cNvPr id="288"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201"/>
              </a:spcBef>
            </a:pPr>
            <a:r>
              <a:rPr lang="en-US" sz="1000" b="0" strike="noStrike" spc="-1">
                <a:solidFill>
                  <a:srgbClr val="000000"/>
                </a:solidFill>
                <a:latin typeface="Courier New"/>
              </a:rPr>
              <a:t>#upload file to S3 (resource API automatically determines when to do multi-part!)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import boto3</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s3 = boto3.resource('s3')</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s3.meta.client.upload_file('source_file_name.html', 'my.bucket.com', 'aws_file_name.html', ExtraArgs={'ContentType': "application/json", 'ACL': "public-read"} )</a:t>
            </a:r>
            <a:endParaRPr lang="en-US" sz="1000" b="0" strike="noStrike" spc="-1">
              <a:solidFill>
                <a:srgbClr val="000000"/>
              </a:solidFill>
              <a:latin typeface="Calibri"/>
            </a:endParaRPr>
          </a:p>
          <a:p>
            <a:pPr>
              <a:lnSpc>
                <a:spcPct val="100000"/>
              </a:lnSpc>
              <a:spcBef>
                <a:spcPts val="201"/>
              </a:spcBef>
            </a:pP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#step through all EC2s, restart any stopped (resource API allows iteration over collections!)</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for i in ec2.instances.all():</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    if i.state['Name'] == 'stopped’:</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        i.start()</a:t>
            </a:r>
            <a:endParaRPr lang="en-US" sz="1000" b="0" strike="noStrike" spc="-1">
              <a:solidFill>
                <a:srgbClr val="000000"/>
              </a:solidFill>
              <a:latin typeface="Calibri"/>
            </a:endParaRPr>
          </a:p>
          <a:p>
            <a:pPr>
              <a:lnSpc>
                <a:spcPct val="100000"/>
              </a:lnSpc>
              <a:spcBef>
                <a:spcPts val="201"/>
              </a:spcBef>
            </a:pP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#filter cloudwatch event rule, listing Alarms (client API allows override of Region)</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import boto3</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AWS_REGION = "us-west-2“</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client = boto3.client('events', region_name=AWS_REGION)</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response = cloudwatch.list_rules(</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    NamePrefix='Alarm’</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a:t>
            </a:r>
            <a:endParaRPr lang="en-US" sz="1000" b="0" strike="noStrike" spc="-1">
              <a:solidFill>
                <a:srgbClr val="000000"/>
              </a:solidFill>
              <a:latin typeface="Calibri"/>
            </a:endParaRPr>
          </a:p>
          <a:p>
            <a:pPr>
              <a:lnSpc>
                <a:spcPct val="100000"/>
              </a:lnSpc>
              <a:spcBef>
                <a:spcPts val="201"/>
              </a:spcBef>
            </a:pPr>
            <a:r>
              <a:rPr lang="en-US" sz="1000" b="0" strike="noStrike" spc="-1">
                <a:solidFill>
                  <a:srgbClr val="000000"/>
                </a:solidFill>
                <a:latin typeface="Courier New"/>
              </a:rPr>
              <a:t>print(response)</a:t>
            </a:r>
            <a:endParaRPr lang="en-US" sz="1000" b="0" strike="noStrike" spc="-1">
              <a:solidFill>
                <a:srgbClr val="000000"/>
              </a:solidFill>
              <a:latin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More Boto3 examples</a:t>
            </a:r>
          </a:p>
        </p:txBody>
      </p:sp>
      <p:sp>
        <p:nvSpPr>
          <p:cNvPr id="290"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139"/>
              </a:spcBef>
            </a:pPr>
            <a:r>
              <a:rPr lang="en-US" sz="700" b="0" strike="noStrike" spc="-1">
                <a:solidFill>
                  <a:srgbClr val="000000"/>
                </a:solidFill>
                <a:latin typeface="Hack"/>
              </a:rPr>
              <a:t>#count visits to ‘some-web-page’ over Q1. This would assume some previously created custom CloudWatch metric ‘Number of visits’ in the Namespace ‘Web Traffic’</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import boto3</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from datetime import datetime</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AWS_REGION = "us-west-2“</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client = boto3.client('cloudwatch', region_name=AWS_REGION)</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response = client.get_metric_data(</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MetricDataQueries=[</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'Id': 'identifier’,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'MetricStat’: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'Metric': { 'Namespace': 'Web Traffic’,</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'MetricName': 'Number of visits’,</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'Dimensions’: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'Name': 'page’,</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'Value': ‘some-web-page.html’</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'Period': 300,</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'Stat': 'Sum’,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'Unit': 'Count’</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StartTime=datetime(2022, 1, 1),</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    EndTime=datetime(2022, 3, 31)</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print(response)</a:t>
            </a:r>
            <a:endParaRPr lang="en-US" sz="700" b="0" strike="noStrike" spc="-1">
              <a:solidFill>
                <a:srgbClr val="000000"/>
              </a:solidFill>
              <a:latin typeface="Calibri"/>
            </a:endParaRPr>
          </a:p>
          <a:p>
            <a:pPr>
              <a:lnSpc>
                <a:spcPct val="100000"/>
              </a:lnSpc>
              <a:spcBef>
                <a:spcPts val="139"/>
              </a:spcBef>
            </a:pPr>
            <a:r>
              <a:rPr lang="en-US" sz="700" b="0" strike="noStrike" spc="-1">
                <a:solidFill>
                  <a:srgbClr val="000000"/>
                </a:solidFill>
                <a:latin typeface="Hack"/>
              </a:rPr>
              <a:t>print(sum(response['MetricDataResults'][0]['Values']))</a:t>
            </a:r>
            <a:endParaRPr lang="en-US" sz="700" b="0" strike="noStrike" spc="-1">
              <a:solidFill>
                <a:srgbClr val="000000"/>
              </a:solidFill>
              <a:latin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Review of Lambda Basics</a:t>
            </a:r>
          </a:p>
        </p:txBody>
      </p:sp>
      <p:sp>
        <p:nvSpPr>
          <p:cNvPr id="29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Lambda can work with other languages than Python!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use multiple editors (we’ll primarily use AWS native Cloud9 IDE)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(and should) use Layers to include external packages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Reusable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Allow centralized, common control over packages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Reduce deployment package size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All code &amp; dependencies contained in a zipfile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State Machines (combinding multiple Lambdas &amp; other svcs) can be constructed from AWS Step Functions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805680" y="0"/>
            <a:ext cx="7547760" cy="116532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1: Real world Lambda function in Cloud9 IDE</a:t>
            </a:r>
          </a:p>
        </p:txBody>
      </p:sp>
      <p:sp>
        <p:nvSpPr>
          <p:cNvPr id="294"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Authoring a Lambda function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Testing</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Running in the Cloud9 IDE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296"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79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is the depth of the information presented?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Goldilock’s zone – “juuust right”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Too deep</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Too shallow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S3: Automating with Lambda</a:t>
            </a:r>
          </a:p>
        </p:txBody>
      </p:sp>
      <p:sp>
        <p:nvSpPr>
          <p:cNvPr id="30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Advantages of automation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Using Tags effectively</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Use cases in CI/CD, security, governance, regulation, compliance, operations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High-level walkthrough of 12-15 innovative, practical use cases for Lambda automation across those domains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How to identify opportunities for automation in your unique role</a:t>
            </a:r>
            <a:endParaRPr lang="en-US" sz="2200" b="0" strike="noStrike" spc="-1">
              <a:solidFill>
                <a:srgbClr val="000000"/>
              </a:solidFill>
              <a:latin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Advantages of automation</a:t>
            </a:r>
          </a:p>
        </p:txBody>
      </p:sp>
      <p:sp>
        <p:nvSpPr>
          <p:cNvPr id="30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Your time is precious!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You’re not good at repetitive tasks (but your computer sure is!)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Version Control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Audit Trails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Repeatable, Reliable, Reusable, Scalable, Consistent</a:t>
            </a:r>
          </a:p>
          <a:p>
            <a:pPr algn="ctr">
              <a:lnSpc>
                <a:spcPct val="100000"/>
              </a:lnSpc>
              <a:spcBef>
                <a:spcPts val="439"/>
              </a:spcBef>
            </a:pPr>
            <a:endParaRPr lang="en-US" sz="2200" b="0" strike="noStrike" spc="-1">
              <a:solidFill>
                <a:srgbClr val="000000"/>
              </a:solidFill>
              <a:latin typeface="Calibri"/>
            </a:endParaRPr>
          </a:p>
          <a:p>
            <a:pPr algn="ctr">
              <a:lnSpc>
                <a:spcPct val="100000"/>
              </a:lnSpc>
              <a:spcBef>
                <a:spcPts val="439"/>
              </a:spcBef>
            </a:pPr>
            <a:r>
              <a:rPr lang="en-US" sz="2200" b="0" strike="noStrike" spc="-1">
                <a:solidFill>
                  <a:srgbClr val="FF0000"/>
                </a:solidFill>
                <a:latin typeface="Calibri"/>
              </a:rPr>
              <a:t>NOTE: Lambda is only </a:t>
            </a:r>
            <a:r>
              <a:rPr lang="en-US" sz="2200" b="0" i="1" u="sng" strike="noStrike" spc="-1">
                <a:solidFill>
                  <a:srgbClr val="FF0000"/>
                </a:solidFill>
                <a:uFillTx/>
                <a:latin typeface="Calibri"/>
              </a:rPr>
              <a:t>ONE</a:t>
            </a:r>
            <a:r>
              <a:rPr lang="en-US" sz="2200" b="0" strike="noStrike" spc="-1">
                <a:solidFill>
                  <a:srgbClr val="FF0000"/>
                </a:solidFill>
                <a:latin typeface="Calibri"/>
              </a:rPr>
              <a:t> of the tools to automate…</a:t>
            </a:r>
            <a:endParaRPr lang="en-US" sz="2200" b="0" strike="noStrike" spc="-1">
              <a:solidFill>
                <a:srgbClr val="000000"/>
              </a:solidFill>
              <a:latin typeface="Calibri"/>
            </a:endParaRPr>
          </a:p>
          <a:p>
            <a:pPr algn="ctr">
              <a:lnSpc>
                <a:spcPct val="100000"/>
              </a:lnSpc>
              <a:spcBef>
                <a:spcPts val="439"/>
              </a:spcBef>
            </a:pPr>
            <a:r>
              <a:rPr lang="en-US" sz="2200" b="0" u="sng" strike="noStrike" spc="-1">
                <a:solidFill>
                  <a:srgbClr val="0000FF"/>
                </a:solidFill>
                <a:uFillTx/>
                <a:latin typeface="Calibri"/>
                <a:hlinkClick r:id="rId2"/>
              </a:rPr>
              <a:t>Systems Manager Automation Playbooks</a:t>
            </a:r>
            <a:r>
              <a:rPr lang="en-US" sz="2200" b="0" strike="noStrike" spc="-1">
                <a:solidFill>
                  <a:srgbClr val="FF0000"/>
                </a:solidFill>
                <a:latin typeface="Calibri"/>
              </a:rPr>
              <a:t>, CloudFormation are other tools. And many services have native automation hooks</a:t>
            </a:r>
            <a:endParaRPr lang="en-US" sz="2200" b="0" strike="noStrike" spc="-1">
              <a:solidFill>
                <a:srgbClr val="000000"/>
              </a:solidFill>
              <a:latin typeface="Calibri"/>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2">
                                            <p:txEl>
                                              <p:pRg st="6" end="6"/>
                                            </p:txEl>
                                          </p:spTgt>
                                        </p:tgtEl>
                                        <p:attrNameLst>
                                          <p:attrName>style.visibility</p:attrName>
                                        </p:attrNameLst>
                                      </p:cBhvr>
                                      <p:to>
                                        <p:strVal val="visible"/>
                                      </p:to>
                                    </p:set>
                                    <p:anim calcmode="lin" valueType="num">
                                      <p:cBhvr additive="repl">
                                        <p:cTn id="7" dur="500" fill="hold"/>
                                        <p:tgtEl>
                                          <p:spTgt spid="302">
                                            <p:txEl>
                                              <p:pRg st="6" end="6"/>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302">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2">
                                            <p:txEl>
                                              <p:pRg st="7" end="7"/>
                                            </p:txEl>
                                          </p:spTgt>
                                        </p:tgtEl>
                                        <p:attrNameLst>
                                          <p:attrName>style.visibility</p:attrName>
                                        </p:attrNameLst>
                                      </p:cBhvr>
                                      <p:to>
                                        <p:strVal val="visible"/>
                                      </p:to>
                                    </p:set>
                                    <p:anim calcmode="lin" valueType="num">
                                      <p:cBhvr additive="repl">
                                        <p:cTn id="11" dur="500" fill="hold"/>
                                        <p:tgtEl>
                                          <p:spTgt spid="302">
                                            <p:txEl>
                                              <p:pRg st="7" end="7"/>
                                            </p:txEl>
                                          </p:spTgt>
                                        </p:tgtEl>
                                        <p:attrNameLst>
                                          <p:attrName>ppt_x</p:attrName>
                                        </p:attrNameLst>
                                      </p:cBhvr>
                                      <p:tavLst>
                                        <p:tav tm="0">
                                          <p:val>
                                            <p:strVal val="#ppt_x"/>
                                          </p:val>
                                        </p:tav>
                                        <p:tav tm="100000">
                                          <p:val>
                                            <p:strVal val="#ppt_x"/>
                                          </p:val>
                                        </p:tav>
                                      </p:tavLst>
                                    </p:anim>
                                    <p:anim calcmode="lin" valueType="num">
                                      <p:cBhvr additive="repl">
                                        <p:cTn id="12" dur="500" fill="hold"/>
                                        <p:tgtEl>
                                          <p:spTgt spid="30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Tags in AWS</a:t>
            </a:r>
          </a:p>
        </p:txBody>
      </p:sp>
      <p:sp>
        <p:nvSpPr>
          <p:cNvPr id="30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79"/>
              </a:spcBef>
              <a:buClr>
                <a:srgbClr val="000000"/>
              </a:buClr>
              <a:buFont typeface="Arial"/>
              <a:buChar char="•"/>
            </a:pPr>
            <a:r>
              <a:rPr lang="en-US" sz="2400" b="0" strike="noStrike" spc="-1">
                <a:solidFill>
                  <a:srgbClr val="000000"/>
                </a:solidFill>
                <a:latin typeface="Calibri"/>
              </a:rPr>
              <a:t>Tags are just “key : value” pairs. Like: “owner : </a:t>
            </a:r>
            <a:r>
              <a:rPr lang="en-US" sz="2400" b="0" u="sng" strike="noStrike" spc="-1">
                <a:solidFill>
                  <a:srgbClr val="0000FF"/>
                </a:solidFill>
                <a:uFillTx/>
                <a:latin typeface="Calibri"/>
                <a:hlinkClick r:id="rId2"/>
              </a:rPr>
              <a:t>me@email.com</a:t>
            </a:r>
            <a:r>
              <a:rPr lang="en-US" sz="2400" b="0" strike="noStrike" spc="-1">
                <a:solidFill>
                  <a:srgbClr val="000000"/>
                </a:solidFill>
                <a:latin typeface="Calibri"/>
              </a:rPr>
              <a:t>” that we assign to resources (like EC2).</a:t>
            </a:r>
          </a:p>
          <a:p>
            <a:pPr marL="343080" indent="-342720">
              <a:lnSpc>
                <a:spcPct val="100000"/>
              </a:lnSpc>
              <a:spcBef>
                <a:spcPts val="479"/>
              </a:spcBef>
              <a:buClr>
                <a:srgbClr val="000000"/>
              </a:buClr>
              <a:buFont typeface="Arial"/>
              <a:buChar char="•"/>
            </a:pPr>
            <a:r>
              <a:rPr lang="en-US" sz="2400" b="0" strike="noStrike" spc="-1">
                <a:solidFill>
                  <a:srgbClr val="000000"/>
                </a:solidFill>
                <a:latin typeface="Calibri"/>
              </a:rPr>
              <a:t>They serve 4 main purposes:</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Access Control</a:t>
            </a:r>
            <a:r>
              <a:rPr lang="en-US" sz="2000" b="0" strike="noStrike" spc="-1">
                <a:solidFill>
                  <a:srgbClr val="000000"/>
                </a:solidFill>
                <a:latin typeface="Calibri"/>
              </a:rPr>
              <a:t>: Tag an EC2 with “env = prod” &amp; then set Developers group to DENY all actions on “env != dev”.</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Filtering</a:t>
            </a:r>
            <a:r>
              <a:rPr lang="en-US" sz="2000" b="0" strike="noStrike" spc="-1">
                <a:solidFill>
                  <a:srgbClr val="000000"/>
                </a:solidFill>
                <a:latin typeface="Calibri"/>
              </a:rPr>
              <a:t>: Tag your Lambdas with “owner = </a:t>
            </a:r>
            <a:r>
              <a:rPr lang="en-US" sz="2000" b="0" u="sng" strike="noStrike" spc="-1">
                <a:solidFill>
                  <a:srgbClr val="0000FF"/>
                </a:solidFill>
                <a:uFillTx/>
                <a:latin typeface="Calibri"/>
                <a:hlinkClick r:id="rId2"/>
              </a:rPr>
              <a:t>me@email.com</a:t>
            </a:r>
            <a:r>
              <a:rPr lang="en-US" sz="2000" b="0" strike="noStrike" spc="-1">
                <a:solidFill>
                  <a:srgbClr val="000000"/>
                </a:solidFill>
                <a:latin typeface="Calibri"/>
              </a:rPr>
              <a:t>” &amp; then quickly find your handful of functions in the console.</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Billing</a:t>
            </a:r>
            <a:r>
              <a:rPr lang="en-US" sz="2000" b="0" strike="noStrike" spc="-1">
                <a:solidFill>
                  <a:srgbClr val="000000"/>
                </a:solidFill>
                <a:latin typeface="Calibri"/>
              </a:rPr>
              <a:t>: Tag your resources with “cost-center = application-xyz” &amp; then roll up total AWS costs for just your app.</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Automation: Tag an EBS disk with “grc-level = pci-1” &amp; then set up automation to ensure all these tagged disks are encrypted.</a:t>
            </a:r>
            <a:endParaRPr lang="en-US" sz="2000" b="0" strike="noStrike" spc="-1">
              <a:solidFill>
                <a:srgbClr val="000000"/>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1</a:t>
            </a:r>
          </a:p>
        </p:txBody>
      </p:sp>
      <p:sp>
        <p:nvSpPr>
          <p:cNvPr id="18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S1: Introduction &amp; Lambda basics (40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S2: Python &amp; the Boto3 Library (30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A1: ACTIVITY: Authoring Lambda function in AWS Cloud9 IDE (30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S3: Automating with Lambda (60mins)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A2: ACTIVITY: Automating tag enforcement with Lambda and AWS Config (50 mins)</a:t>
            </a:r>
          </a:p>
          <a:p>
            <a:pPr marL="343080" indent="-342720">
              <a:lnSpc>
                <a:spcPct val="100000"/>
              </a:lnSpc>
              <a:spcBef>
                <a:spcPts val="439"/>
              </a:spcBef>
              <a:buClr>
                <a:srgbClr val="000000"/>
              </a:buClr>
              <a:buFont typeface="Arial"/>
              <a:buChar char="•"/>
            </a:pPr>
            <a:r>
              <a:rPr lang="en-US" sz="2200" b="0" strike="noStrike" spc="-1" dirty="0">
                <a:solidFill>
                  <a:srgbClr val="000000"/>
                </a:solidFill>
                <a:latin typeface="Calibri"/>
              </a:rPr>
              <a:t>Q&amp;A (10 mins)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Using Tags effectively</a:t>
            </a:r>
          </a:p>
        </p:txBody>
      </p:sp>
      <p:sp>
        <p:nvSpPr>
          <p:cNvPr id="30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 allots 50 tags / resource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Use 10-15 for company wide purposes (billing, access control, escalations to resource owner,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Use remainder for application or department-specific needs</a:t>
            </a:r>
          </a:p>
          <a:p>
            <a:pPr>
              <a:lnSpc>
                <a:spcPct val="100000"/>
              </a:lnSpc>
              <a:spcBef>
                <a:spcPts val="439"/>
              </a:spcBef>
            </a:pP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Creating (and enforcing) a tag topology is job #1 in AWS!!!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Enforcement can happen at resource creation time -AND- on an ongoing basis.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Security Automation</a:t>
            </a:r>
          </a:p>
        </p:txBody>
      </p:sp>
      <p:sp>
        <p:nvSpPr>
          <p:cNvPr id="30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DevSecOps (sniff for secrets, run SCA, enforce policies in SGs, WAF, ELBs, VPCs, etc)</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Enforce security Tag policies (encryption at rest/wire, “env=dev|test|prod”, VPC, SG req’d tags, etc)</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3"/>
              </a:rPr>
              <a:t>AWS Foundational Security Best Practices controls</a:t>
            </a:r>
            <a:endParaRPr lang="en-US" sz="2200" b="0" strike="noStrike" spc="-1">
              <a:solidFill>
                <a:srgbClr val="000000"/>
              </a:solidFill>
              <a:latin typeface="Calibri"/>
            </a:endParaRPr>
          </a:p>
          <a:p>
            <a:pPr marL="343080" indent="-342720" algn="just">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4"/>
              </a:rPr>
              <a:t>Security-related Lambda scripts from the AWS Security Blog</a:t>
            </a:r>
            <a:endParaRPr lang="en-US" sz="2200" b="0" strike="noStrike" spc="-1">
              <a:solidFill>
                <a:srgbClr val="000000"/>
              </a:solidFill>
              <a:latin typeface="Calibri"/>
            </a:endParaRPr>
          </a:p>
          <a:p>
            <a:pPr>
              <a:lnSpc>
                <a:spcPct val="100000"/>
              </a:lnSpc>
              <a:spcBef>
                <a:spcPts val="439"/>
              </a:spcBef>
            </a:pPr>
            <a:endParaRPr lang="en-US" sz="2200" b="0" strike="noStrike" spc="-1">
              <a:solidFill>
                <a:srgbClr val="000000"/>
              </a:solidFill>
              <a:latin typeface="Calibri"/>
            </a:endParaRPr>
          </a:p>
          <a:p>
            <a:pPr>
              <a:lnSpc>
                <a:spcPct val="100000"/>
              </a:lnSpc>
              <a:spcBef>
                <a:spcPts val="439"/>
              </a:spcBef>
            </a:pPr>
            <a:endParaRPr lang="en-US" sz="2200" b="0" strike="noStrike" spc="-1">
              <a:solidFill>
                <a:srgbClr val="000000"/>
              </a:solidFill>
              <a:latin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1662480" y="81144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14" name="CustomShape 2"/>
          <p:cNvSpPr/>
          <p:nvPr/>
        </p:nvSpPr>
        <p:spPr>
          <a:xfrm>
            <a:off x="1737720" y="2345760"/>
            <a:ext cx="1490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Code Commited</a:t>
            </a:r>
            <a:endParaRPr lang="en-US" sz="1400" b="0" strike="noStrike" spc="-1">
              <a:latin typeface="Arial"/>
            </a:endParaRPr>
          </a:p>
        </p:txBody>
      </p:sp>
      <p:sp>
        <p:nvSpPr>
          <p:cNvPr id="315" name="CustomShape 3"/>
          <p:cNvSpPr/>
          <p:nvPr/>
        </p:nvSpPr>
        <p:spPr>
          <a:xfrm>
            <a:off x="1659960" y="840600"/>
            <a:ext cx="352800" cy="333720"/>
          </a:xfrm>
          <a:prstGeom prst="rect">
            <a:avLst/>
          </a:prstGeom>
          <a:solidFill>
            <a:schemeClr val="bg1">
              <a:lumMod val="7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Amazon Ember Light"/>
                <a:ea typeface="Amazon Ember Light"/>
              </a:rPr>
              <a:t>1.</a:t>
            </a:r>
            <a:endParaRPr lang="en-US" sz="1600" b="0" strike="noStrike" spc="-1">
              <a:latin typeface="Arial"/>
            </a:endParaRPr>
          </a:p>
        </p:txBody>
      </p:sp>
      <p:sp>
        <p:nvSpPr>
          <p:cNvPr id="316" name="TextShape 4"/>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DevSecOps</a:t>
            </a:r>
          </a:p>
        </p:txBody>
      </p:sp>
      <p:grpSp>
        <p:nvGrpSpPr>
          <p:cNvPr id="317" name="Group 5"/>
          <p:cNvGrpSpPr/>
          <p:nvPr/>
        </p:nvGrpSpPr>
        <p:grpSpPr>
          <a:xfrm>
            <a:off x="219240" y="1108080"/>
            <a:ext cx="1072440" cy="875520"/>
            <a:chOff x="219240" y="1108080"/>
            <a:chExt cx="1072440" cy="875520"/>
          </a:xfrm>
        </p:grpSpPr>
        <p:pic>
          <p:nvPicPr>
            <p:cNvPr id="318" name="Graphic 41"/>
            <p:cNvPicPr/>
            <p:nvPr/>
          </p:nvPicPr>
          <p:blipFill>
            <a:blip r:embed="rId2"/>
            <a:stretch/>
          </p:blipFill>
          <p:spPr>
            <a:xfrm flipH="1">
              <a:off x="514440" y="1108080"/>
              <a:ext cx="483120" cy="469440"/>
            </a:xfrm>
            <a:prstGeom prst="rect">
              <a:avLst/>
            </a:prstGeom>
            <a:ln>
              <a:noFill/>
            </a:ln>
          </p:spPr>
        </p:pic>
        <p:sp>
          <p:nvSpPr>
            <p:cNvPr id="319" name="CustomShape 6"/>
            <p:cNvSpPr/>
            <p:nvPr/>
          </p:nvSpPr>
          <p:spPr>
            <a:xfrm>
              <a:off x="219240" y="1680120"/>
              <a:ext cx="1072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Developers</a:t>
              </a:r>
              <a:endParaRPr lang="en-US" sz="1400" b="0" strike="noStrike" spc="-1">
                <a:latin typeface="Arial"/>
              </a:endParaRPr>
            </a:p>
          </p:txBody>
        </p:sp>
      </p:grpSp>
      <p:grpSp>
        <p:nvGrpSpPr>
          <p:cNvPr id="320" name="Group 7"/>
          <p:cNvGrpSpPr/>
          <p:nvPr/>
        </p:nvGrpSpPr>
        <p:grpSpPr>
          <a:xfrm>
            <a:off x="1342080" y="1085040"/>
            <a:ext cx="2279160" cy="839160"/>
            <a:chOff x="1342080" y="1085040"/>
            <a:chExt cx="2279160" cy="839160"/>
          </a:xfrm>
        </p:grpSpPr>
        <p:pic>
          <p:nvPicPr>
            <p:cNvPr id="321" name="Graphic 21"/>
            <p:cNvPicPr/>
            <p:nvPr/>
          </p:nvPicPr>
          <p:blipFill>
            <a:blip r:embed="rId3"/>
            <a:stretch/>
          </p:blipFill>
          <p:spPr>
            <a:xfrm>
              <a:off x="2157120" y="1085040"/>
              <a:ext cx="560160" cy="560160"/>
            </a:xfrm>
            <a:prstGeom prst="rect">
              <a:avLst/>
            </a:prstGeom>
            <a:ln>
              <a:noFill/>
            </a:ln>
          </p:spPr>
        </p:pic>
        <p:sp>
          <p:nvSpPr>
            <p:cNvPr id="322" name="CustomShape 8"/>
            <p:cNvSpPr/>
            <p:nvPr/>
          </p:nvSpPr>
          <p:spPr>
            <a:xfrm>
              <a:off x="1342080" y="1651320"/>
              <a:ext cx="227916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CodeCommit</a:t>
              </a:r>
              <a:endParaRPr lang="en-US" sz="1200" b="0" strike="noStrike" spc="-1">
                <a:latin typeface="Arial"/>
              </a:endParaRPr>
            </a:p>
          </p:txBody>
        </p:sp>
      </p:grpSp>
      <p:sp>
        <p:nvSpPr>
          <p:cNvPr id="323" name="CustomShape 9"/>
          <p:cNvSpPr/>
          <p:nvPr/>
        </p:nvSpPr>
        <p:spPr>
          <a:xfrm>
            <a:off x="1220760" y="1260000"/>
            <a:ext cx="56016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24" name="CustomShape 10"/>
          <p:cNvSpPr/>
          <p:nvPr/>
        </p:nvSpPr>
        <p:spPr>
          <a:xfrm>
            <a:off x="3768120" y="81144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25" name="CustomShape 11"/>
          <p:cNvSpPr/>
          <p:nvPr/>
        </p:nvSpPr>
        <p:spPr>
          <a:xfrm>
            <a:off x="3599640" y="2314800"/>
            <a:ext cx="2102760" cy="222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232F3E"/>
              </a:buClr>
              <a:buFont typeface="Calibri"/>
              <a:buAutoNum type="arabicPeriod"/>
            </a:pPr>
            <a:r>
              <a:rPr lang="en-US" sz="1400" b="0" strike="noStrike" spc="-1">
                <a:solidFill>
                  <a:srgbClr val="232F3E"/>
                </a:solidFill>
                <a:latin typeface="Calibri"/>
              </a:rPr>
              <a:t>Secrets (AK/SK, etc) sniff</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Static Code Analysis</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Look up Config (possibly tag-based)</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Enforce WAF rules</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Enforce SG policies</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Enforce ELB Security</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Enforce VPC setup</a:t>
            </a:r>
            <a:endParaRPr lang="en-US" sz="1400" b="0" strike="noStrike" spc="-1">
              <a:latin typeface="Arial"/>
            </a:endParaRPr>
          </a:p>
          <a:p>
            <a:pPr marL="343080" indent="-342720">
              <a:lnSpc>
                <a:spcPct val="100000"/>
              </a:lnSpc>
              <a:buClr>
                <a:srgbClr val="232F3E"/>
              </a:buClr>
              <a:buFont typeface="Calibri"/>
              <a:buAutoNum type="arabicPeriod"/>
            </a:pPr>
            <a:r>
              <a:rPr lang="en-US" sz="1400" b="0" strike="noStrike" spc="-1">
                <a:solidFill>
                  <a:srgbClr val="232F3E"/>
                </a:solidFill>
                <a:latin typeface="Calibri"/>
              </a:rPr>
              <a:t>…and more!</a:t>
            </a:r>
            <a:endParaRPr lang="en-US" sz="1400" b="0" strike="noStrike" spc="-1">
              <a:latin typeface="Arial"/>
            </a:endParaRPr>
          </a:p>
        </p:txBody>
      </p:sp>
      <p:sp>
        <p:nvSpPr>
          <p:cNvPr id="326" name="CustomShape 12"/>
          <p:cNvSpPr/>
          <p:nvPr/>
        </p:nvSpPr>
        <p:spPr>
          <a:xfrm>
            <a:off x="3765600" y="840600"/>
            <a:ext cx="352800" cy="333720"/>
          </a:xfrm>
          <a:prstGeom prst="rect">
            <a:avLst/>
          </a:prstGeom>
          <a:solidFill>
            <a:schemeClr val="bg1">
              <a:lumMod val="7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Amazon Ember Light"/>
                <a:ea typeface="Amazon Ember Light"/>
              </a:rPr>
              <a:t>2.</a:t>
            </a:r>
            <a:endParaRPr lang="en-US" sz="1600" b="0" strike="noStrike" spc="-1">
              <a:latin typeface="Arial"/>
            </a:endParaRPr>
          </a:p>
        </p:txBody>
      </p:sp>
      <p:sp>
        <p:nvSpPr>
          <p:cNvPr id="327" name="CustomShape 13"/>
          <p:cNvSpPr/>
          <p:nvPr/>
        </p:nvSpPr>
        <p:spPr>
          <a:xfrm>
            <a:off x="3304080" y="1258200"/>
            <a:ext cx="56016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28" name="CustomShape 14"/>
          <p:cNvSpPr/>
          <p:nvPr/>
        </p:nvSpPr>
        <p:spPr>
          <a:xfrm>
            <a:off x="3486240" y="1601280"/>
            <a:ext cx="230148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Calibri"/>
              </a:rPr>
              <a:t>Lambda Security</a:t>
            </a:r>
            <a:endParaRPr lang="en-US" sz="1400" b="0" strike="noStrike" spc="-1">
              <a:latin typeface="Arial"/>
            </a:endParaRPr>
          </a:p>
          <a:p>
            <a:pPr algn="ctr">
              <a:lnSpc>
                <a:spcPct val="100000"/>
              </a:lnSpc>
            </a:pPr>
            <a:r>
              <a:rPr lang="en-US" sz="1400" b="0" strike="noStrike" spc="-1">
                <a:solidFill>
                  <a:srgbClr val="000000"/>
                </a:solidFill>
                <a:latin typeface="Calibri"/>
              </a:rPr>
              <a:t>Checks</a:t>
            </a:r>
            <a:endParaRPr lang="en-US" sz="1400" b="0" strike="noStrike" spc="-1">
              <a:latin typeface="Arial"/>
            </a:endParaRPr>
          </a:p>
        </p:txBody>
      </p:sp>
      <p:pic>
        <p:nvPicPr>
          <p:cNvPr id="329" name="Graphic 42"/>
          <p:cNvPicPr/>
          <p:nvPr/>
        </p:nvPicPr>
        <p:blipFill>
          <a:blip r:embed="rId4"/>
          <a:stretch/>
        </p:blipFill>
        <p:spPr>
          <a:xfrm>
            <a:off x="4402080" y="1085040"/>
            <a:ext cx="469440" cy="469440"/>
          </a:xfrm>
          <a:prstGeom prst="rect">
            <a:avLst/>
          </a:prstGeom>
          <a:ln>
            <a:noFill/>
          </a:ln>
        </p:spPr>
      </p:pic>
      <p:sp>
        <p:nvSpPr>
          <p:cNvPr id="330" name="CustomShape 15"/>
          <p:cNvSpPr/>
          <p:nvPr/>
        </p:nvSpPr>
        <p:spPr>
          <a:xfrm>
            <a:off x="5876280" y="80532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31" name="CustomShape 16"/>
          <p:cNvSpPr/>
          <p:nvPr/>
        </p:nvSpPr>
        <p:spPr>
          <a:xfrm>
            <a:off x="5951160" y="2339640"/>
            <a:ext cx="1490760" cy="516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Continue Build, Test, Deploy…</a:t>
            </a:r>
            <a:endParaRPr lang="en-US" sz="1400" b="0" strike="noStrike" spc="-1">
              <a:latin typeface="Arial"/>
            </a:endParaRPr>
          </a:p>
        </p:txBody>
      </p:sp>
      <p:sp>
        <p:nvSpPr>
          <p:cNvPr id="332" name="CustomShape 17"/>
          <p:cNvSpPr/>
          <p:nvPr/>
        </p:nvSpPr>
        <p:spPr>
          <a:xfrm>
            <a:off x="5873760" y="834840"/>
            <a:ext cx="352800" cy="333720"/>
          </a:xfrm>
          <a:prstGeom prst="rect">
            <a:avLst/>
          </a:prstGeom>
          <a:solidFill>
            <a:schemeClr val="bg1">
              <a:lumMod val="75000"/>
            </a:schemeClr>
          </a:solid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600" b="0" strike="noStrike" spc="-1">
                <a:solidFill>
                  <a:srgbClr val="000000"/>
                </a:solidFill>
                <a:latin typeface="Amazon Ember Light"/>
                <a:ea typeface="Amazon Ember Light"/>
              </a:rPr>
              <a:t>3.</a:t>
            </a:r>
            <a:endParaRPr lang="en-US" sz="1600" b="0" strike="noStrike" spc="-1">
              <a:latin typeface="Arial"/>
            </a:endParaRPr>
          </a:p>
        </p:txBody>
      </p:sp>
      <p:sp>
        <p:nvSpPr>
          <p:cNvPr id="333" name="CustomShape 18"/>
          <p:cNvSpPr/>
          <p:nvPr/>
        </p:nvSpPr>
        <p:spPr>
          <a:xfrm>
            <a:off x="5422680" y="1254240"/>
            <a:ext cx="56016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334" name="Graphic 19"/>
          <p:cNvPicPr/>
          <p:nvPr/>
        </p:nvPicPr>
        <p:blipFill>
          <a:blip r:embed="rId5"/>
          <a:stretch/>
        </p:blipFill>
        <p:spPr>
          <a:xfrm>
            <a:off x="6325560" y="1037520"/>
            <a:ext cx="607680" cy="607680"/>
          </a:xfrm>
          <a:prstGeom prst="rect">
            <a:avLst/>
          </a:prstGeom>
          <a:ln>
            <a:noFill/>
          </a:ln>
        </p:spPr>
      </p:pic>
      <p:sp>
        <p:nvSpPr>
          <p:cNvPr id="335" name="CustomShape 19"/>
          <p:cNvSpPr/>
          <p:nvPr/>
        </p:nvSpPr>
        <p:spPr>
          <a:xfrm>
            <a:off x="5509440" y="1645560"/>
            <a:ext cx="229212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CodeBuild</a:t>
            </a:r>
            <a:endParaRPr lang="en-US" sz="12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&amp; Security Hub Integration!</a:t>
            </a:r>
          </a:p>
        </p:txBody>
      </p:sp>
      <p:sp>
        <p:nvSpPr>
          <p:cNvPr id="33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Remediate </a:t>
            </a:r>
            <a:r>
              <a:rPr lang="en-US" sz="2200" b="0" u="sng" strike="noStrike" spc="-1">
                <a:solidFill>
                  <a:srgbClr val="0000FF"/>
                </a:solidFill>
                <a:uFillTx/>
                <a:latin typeface="Calibri"/>
                <a:hlinkClick r:id="rId2"/>
              </a:rPr>
              <a:t>Security Hub </a:t>
            </a:r>
            <a:r>
              <a:rPr lang="en-US" sz="2200" b="0" strike="noStrike" spc="-1">
                <a:solidFill>
                  <a:srgbClr val="000000"/>
                </a:solidFill>
                <a:latin typeface="Calibri"/>
              </a:rPr>
              <a:t>findings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Security, Orchestration, Automation, Response </a:t>
            </a:r>
            <a:r>
              <a:rPr lang="en-US" sz="2000" b="0" u="sng" strike="noStrike" spc="-1">
                <a:solidFill>
                  <a:srgbClr val="0000FF"/>
                </a:solidFill>
                <a:uFillTx/>
                <a:latin typeface="Calibri"/>
                <a:hlinkClick r:id="rId3"/>
              </a:rPr>
              <a:t>(SOAR) Workflows</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Dynamically update WAF/SG/DNS policies via </a:t>
            </a:r>
            <a:r>
              <a:rPr lang="en-US" sz="2000" b="0" u="sng" strike="noStrike" spc="-1">
                <a:solidFill>
                  <a:srgbClr val="0000FF"/>
                </a:solidFill>
                <a:uFillTx/>
                <a:latin typeface="Calibri"/>
                <a:hlinkClick r:id="rId4"/>
              </a:rPr>
              <a:t>Firewall Manager Automations</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Alert / remediate </a:t>
            </a:r>
            <a:r>
              <a:rPr lang="en-US" sz="2000" b="0" u="sng" strike="noStrike" spc="-1">
                <a:solidFill>
                  <a:srgbClr val="0000FF"/>
                </a:solidFill>
                <a:uFillTx/>
                <a:latin typeface="Calibri"/>
                <a:hlinkClick r:id="rId5"/>
              </a:rPr>
              <a:t>Access Analyzer </a:t>
            </a:r>
            <a:r>
              <a:rPr lang="en-US" sz="2000" b="0" strike="noStrike" spc="-1">
                <a:solidFill>
                  <a:srgbClr val="000000"/>
                </a:solidFill>
                <a:latin typeface="Calibri"/>
              </a:rPr>
              <a:t>or </a:t>
            </a:r>
            <a:r>
              <a:rPr lang="en-US" sz="2000" b="0" u="sng" strike="noStrike" spc="-1">
                <a:solidFill>
                  <a:srgbClr val="0000FF"/>
                </a:solidFill>
                <a:uFillTx/>
                <a:latin typeface="Calibri"/>
                <a:hlinkClick r:id="rId6"/>
              </a:rPr>
              <a:t>CloudTrail</a:t>
            </a:r>
            <a:r>
              <a:rPr lang="en-US" sz="2000" b="0" strike="noStrike" spc="-1">
                <a:solidFill>
                  <a:srgbClr val="000000"/>
                </a:solidFill>
                <a:latin typeface="Calibri"/>
              </a:rPr>
              <a:t> issues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EC2 telemetry via </a:t>
            </a:r>
            <a:r>
              <a:rPr lang="en-US" sz="2000" b="0" u="sng" strike="noStrike" spc="-1">
                <a:solidFill>
                  <a:srgbClr val="0000FF"/>
                </a:solidFill>
                <a:uFillTx/>
                <a:latin typeface="Calibri"/>
                <a:hlinkClick r:id="rId7"/>
              </a:rPr>
              <a:t>Amazon Inspector</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8"/>
              </a:rPr>
              <a:t>Trusted Advisor </a:t>
            </a:r>
            <a:r>
              <a:rPr lang="en-US" sz="2000" b="0" strike="noStrike" spc="-1">
                <a:solidFill>
                  <a:srgbClr val="000000"/>
                </a:solidFill>
                <a:latin typeface="Calibri"/>
              </a:rPr>
              <a:t>recommended best practices</a:t>
            </a:r>
          </a:p>
          <a:p>
            <a:pPr>
              <a:lnSpc>
                <a:spcPct val="100000"/>
              </a:lnSpc>
              <a:spcBef>
                <a:spcPts val="439"/>
              </a:spcBef>
            </a:pP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9"/>
              </a:rPr>
              <a:t>AWS Security Hub Automated Response and Remediation</a:t>
            </a:r>
            <a:endParaRPr lang="en-US" sz="2200" b="0" strike="noStrike" spc="-1">
              <a:solidFill>
                <a:srgbClr val="000000"/>
              </a:solidFill>
              <a:latin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GRC Automation 1</a:t>
            </a:r>
          </a:p>
        </p:txBody>
      </p:sp>
      <p:sp>
        <p:nvSpPr>
          <p:cNvPr id="339" name="TextShape 2"/>
          <p:cNvSpPr txBox="1"/>
          <p:nvPr/>
        </p:nvSpPr>
        <p:spPr>
          <a:xfrm>
            <a:off x="814680" y="814680"/>
            <a:ext cx="76309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Combine with AWS Config Rules to alert / remediate resource misconfigurations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Publicly exposed S3 resources (via Access Analyzer)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Mistakenly open SGs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Service-level logging disabled / misconfigured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Config dashboard compliance</a:t>
            </a:r>
          </a:p>
        </p:txBody>
      </p:sp>
      <p:pic>
        <p:nvPicPr>
          <p:cNvPr id="341" name="Picture 6"/>
          <p:cNvPicPr/>
          <p:nvPr/>
        </p:nvPicPr>
        <p:blipFill>
          <a:blip r:embed="rId2"/>
          <a:stretch/>
        </p:blipFill>
        <p:spPr>
          <a:xfrm>
            <a:off x="376920" y="550800"/>
            <a:ext cx="8068680" cy="3886920"/>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GRC Automation 2</a:t>
            </a:r>
          </a:p>
        </p:txBody>
      </p:sp>
      <p:sp>
        <p:nvSpPr>
          <p:cNvPr id="34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Logfile processing or validation (CloudTrail, S3/ELB access logs, other audit logs)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EC2 instance compromise (via GuardDuty and/or Inspector)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RDP / SSH brute force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Bitcoin activity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Unusual activity (instance launch, remote server access,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Unauthorized, unpatched software or users on instance</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AWS Compliance Center!</a:t>
            </a:r>
            <a:endParaRPr lang="en-US" sz="2200" b="0" strike="noStrike" spc="-1">
              <a:solidFill>
                <a:srgbClr val="000000"/>
              </a:solidFill>
              <a:latin typeface="Calibri"/>
            </a:endParaRPr>
          </a:p>
          <a:p>
            <a:pPr>
              <a:lnSpc>
                <a:spcPct val="100000"/>
              </a:lnSpc>
              <a:spcBef>
                <a:spcPts val="439"/>
              </a:spcBef>
            </a:pPr>
            <a:endParaRPr lang="en-US" sz="2200" b="0" strike="noStrike" spc="-1">
              <a:solidFill>
                <a:srgbClr val="000000"/>
              </a:solidFill>
              <a:latin typeface="Calibri"/>
            </a:endParaRPr>
          </a:p>
          <a:p>
            <a:pPr algn="ctr">
              <a:lnSpc>
                <a:spcPct val="100000"/>
              </a:lnSpc>
              <a:spcBef>
                <a:spcPts val="439"/>
              </a:spcBef>
            </a:pPr>
            <a:r>
              <a:rPr lang="en-US" sz="2200" b="0" strike="noStrike" spc="-1">
                <a:solidFill>
                  <a:srgbClr val="FF0000"/>
                </a:solidFill>
                <a:latin typeface="Calibri"/>
              </a:rPr>
              <a:t>NOTE: Make sure Lambda passes </a:t>
            </a:r>
            <a:r>
              <a:rPr lang="en-US" sz="2200" b="0" u="sng" strike="noStrike" spc="-1">
                <a:solidFill>
                  <a:srgbClr val="0000FF"/>
                </a:solidFill>
                <a:uFillTx/>
                <a:latin typeface="Calibri"/>
                <a:hlinkClick r:id="rId3"/>
              </a:rPr>
              <a:t>GRC requirements</a:t>
            </a:r>
            <a:r>
              <a:rPr lang="en-US" sz="2200" b="0" strike="noStrike" spc="-1">
                <a:solidFill>
                  <a:srgbClr val="FF0000"/>
                </a:solidFill>
                <a:latin typeface="Calibri"/>
              </a:rPr>
              <a:t>!</a:t>
            </a:r>
            <a:endParaRPr lang="en-US" sz="2200" b="0" strike="noStrike" spc="-1">
              <a:solidFill>
                <a:srgbClr val="000000"/>
              </a:solidFill>
              <a:latin typeface="Calibri"/>
            </a:endParaRPr>
          </a:p>
          <a:p>
            <a:endParaRPr lang="en-US" sz="2200" b="0" strike="noStrike" spc="-1">
              <a:solidFill>
                <a:srgbClr val="000000"/>
              </a:solidFill>
              <a:latin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Operations Automation</a:t>
            </a:r>
          </a:p>
        </p:txBody>
      </p:sp>
      <p:sp>
        <p:nvSpPr>
          <p:cNvPr id="34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Identify then downscale or turn off resources (EC2, </a:t>
            </a:r>
            <a:r>
              <a:rPr lang="en-US" sz="2200" b="0" u="sng" strike="noStrike" spc="-1">
                <a:solidFill>
                  <a:srgbClr val="0000FF"/>
                </a:solidFill>
                <a:uFillTx/>
                <a:latin typeface="Calibri"/>
                <a:hlinkClick r:id="rId2"/>
              </a:rPr>
              <a:t>ECR</a:t>
            </a:r>
            <a:r>
              <a:rPr lang="en-US" sz="2200" b="0" strike="noStrike" spc="-1">
                <a:solidFill>
                  <a:srgbClr val="000000"/>
                </a:solidFill>
                <a:latin typeface="Calibri"/>
              </a:rPr>
              <a:t>, Redshift, etc) when unneeded/unused</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3"/>
              </a:rPr>
              <a:t>Automate CI/CD pipelines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4"/>
              </a:rPr>
              <a:t>IoT device management</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Alert, remediate operational issues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Resource scarcity (EC2 memory, CPU,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Security issues (via Security Hub)</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Event stream processing (sourced from EventBridge, Kafka, etc)</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When to Automate?</a:t>
            </a:r>
          </a:p>
        </p:txBody>
      </p:sp>
      <p:sp>
        <p:nvSpPr>
          <p:cNvPr id="34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Any time you’ve done something a 2</a:t>
            </a:r>
            <a:r>
              <a:rPr lang="en-US" sz="2200" b="0" strike="noStrike" spc="-1" baseline="30000">
                <a:solidFill>
                  <a:srgbClr val="000000"/>
                </a:solidFill>
                <a:latin typeface="Calibri"/>
              </a:rPr>
              <a:t>nd</a:t>
            </a:r>
            <a:r>
              <a:rPr lang="en-US" sz="2200" b="0" strike="noStrike" spc="-1">
                <a:solidFill>
                  <a:srgbClr val="000000"/>
                </a:solidFill>
                <a:latin typeface="Calibri"/>
              </a:rPr>
              <a:t>, 3</a:t>
            </a:r>
            <a:r>
              <a:rPr lang="en-US" sz="2200" b="0" strike="noStrike" spc="-1" baseline="30000">
                <a:solidFill>
                  <a:srgbClr val="000000"/>
                </a:solidFill>
                <a:latin typeface="Calibri"/>
              </a:rPr>
              <a:t>rd</a:t>
            </a:r>
            <a:r>
              <a:rPr lang="en-US" sz="2200" b="0" strike="noStrike" spc="-1">
                <a:solidFill>
                  <a:srgbClr val="000000"/>
                </a:solidFill>
                <a:latin typeface="Calibri"/>
              </a:rPr>
              <a:t> time.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When time criticality (GRC, security exposure, resource scarcity) is of utmost importance.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Downsizing, shutting off unneeded or unused resources.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DevOps toolchains, CI/CD pipelines.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Metrics &amp; monitoring alerts &amp; remediations. </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Tag enforcement!</a:t>
            </a:r>
          </a:p>
          <a:p>
            <a:pPr>
              <a:lnSpc>
                <a:spcPct val="100000"/>
              </a:lnSpc>
              <a:spcBef>
                <a:spcPts val="439"/>
              </a:spcBef>
            </a:pPr>
            <a:endParaRPr lang="en-US" sz="2200" b="0" strike="noStrike" spc="-1">
              <a:solidFill>
                <a:srgbClr val="000000"/>
              </a:solidFill>
              <a:latin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349"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2</a:t>
            </a:r>
          </a:p>
        </p:txBody>
      </p:sp>
      <p:sp>
        <p:nvSpPr>
          <p:cNvPr id="18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S4: Authentication &amp; Authorization (30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S5: EC2 &amp; IaaS Automation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A3: ACTIVITY: Automating EC2 log processing and alerting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S6: Operations Automation (40mins)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A4: ACTIVITY: Automating Trusted Advisor and EventBridge alerts to update CloudWatch dashboards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 (10 mins)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TextShape 1"/>
          <p:cNvSpPr txBox="1"/>
          <p:nvPr/>
        </p:nvSpPr>
        <p:spPr>
          <a:xfrm>
            <a:off x="805680" y="0"/>
            <a:ext cx="7547760" cy="109548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2: </a:t>
            </a:r>
            <a:r>
              <a:rPr lang="en-US" sz="3600" b="0" strike="noStrike" spc="-1">
                <a:solidFill>
                  <a:srgbClr val="000000"/>
                </a:solidFill>
                <a:latin typeface="Guardian Sans Text"/>
              </a:rPr>
              <a:t>Automating tag enforcement with AWS Lambda and AWS Config</a:t>
            </a:r>
            <a:endParaRPr lang="en-US" sz="3600" b="0" strike="noStrike" spc="-1">
              <a:solidFill>
                <a:srgbClr val="000000"/>
              </a:solidFill>
              <a:latin typeface="Calibri"/>
            </a:endParaRPr>
          </a:p>
        </p:txBody>
      </p:sp>
      <p:sp>
        <p:nvSpPr>
          <p:cNvPr id="351"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Tag configuration</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Basics of AWS Config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AWS Config parameterization of tagging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AWS Config enforcement of tagging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Validation of tagging enforcement</a:t>
            </a:r>
            <a:endParaRPr lang="en-US" sz="2200" b="0" strike="noStrike" spc="-1">
              <a:solidFill>
                <a:srgbClr val="000000"/>
              </a:solidFill>
              <a:latin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EOD Q&amp;A</a:t>
            </a:r>
          </a:p>
        </p:txBody>
      </p:sp>
      <p:pic>
        <p:nvPicPr>
          <p:cNvPr id="353" name="Picture 2"/>
          <p:cNvPicPr/>
          <p:nvPr/>
        </p:nvPicPr>
        <p:blipFill>
          <a:blip r:embed="rId2"/>
          <a:stretch/>
        </p:blipFill>
        <p:spPr>
          <a:xfrm>
            <a:off x="2742120" y="1108080"/>
            <a:ext cx="3659400" cy="2927160"/>
          </a:xfrm>
          <a:prstGeom prst="rect">
            <a:avLst/>
          </a:prstGeom>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2</a:t>
            </a:r>
          </a:p>
        </p:txBody>
      </p:sp>
      <p:sp>
        <p:nvSpPr>
          <p:cNvPr id="35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S4: Authentication &amp; Authorization (30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S5: EC2 &amp; IaaS Automation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A3: ACTIVITY: Automating EC2 log processing and alerting (45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S6: Operations Automation (40mins)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A4: ACTIVITY: Automating GuardDuty and EventBridge alerts to update CloudWatch dashboards (45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 (10 mins)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35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much experience do you have with AWS IAM?</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months (can read a basic PD)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 few years (can write advanced PD)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Extensive (it’s a main function of my job)</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S4: Authentication &amp; Authorization</a:t>
            </a:r>
          </a:p>
        </p:txBody>
      </p:sp>
      <p:sp>
        <p:nvSpPr>
          <p:cNvPr id="359"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IAM.</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Logging services (CloudTrail, S3 Logs, ELB Logs, CloudFront Logs, API Gateway Logs).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Utilizing STS Roles.</a:t>
            </a:r>
            <a:endParaRPr lang="en-US" sz="2200" b="0" strike="noStrike" spc="-1">
              <a:solidFill>
                <a:srgbClr val="000000"/>
              </a:solidFill>
              <a:latin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Review of IAM</a:t>
            </a:r>
          </a:p>
        </p:txBody>
      </p:sp>
      <p:grpSp>
        <p:nvGrpSpPr>
          <p:cNvPr id="361" name="Group 2"/>
          <p:cNvGrpSpPr/>
          <p:nvPr/>
        </p:nvGrpSpPr>
        <p:grpSpPr>
          <a:xfrm>
            <a:off x="3476880" y="693360"/>
            <a:ext cx="1982520" cy="1837800"/>
            <a:chOff x="3476880" y="693360"/>
            <a:chExt cx="1982520" cy="1837800"/>
          </a:xfrm>
        </p:grpSpPr>
        <p:grpSp>
          <p:nvGrpSpPr>
            <p:cNvPr id="362" name="Group 3"/>
            <p:cNvGrpSpPr/>
            <p:nvPr/>
          </p:nvGrpSpPr>
          <p:grpSpPr>
            <a:xfrm>
              <a:off x="3476880" y="693360"/>
              <a:ext cx="1982520" cy="1837800"/>
              <a:chOff x="3476880" y="693360"/>
              <a:chExt cx="1982520" cy="1837800"/>
            </a:xfrm>
          </p:grpSpPr>
          <p:sp>
            <p:nvSpPr>
              <p:cNvPr id="363" name="CustomShape 4"/>
              <p:cNvSpPr/>
              <p:nvPr/>
            </p:nvSpPr>
            <p:spPr>
              <a:xfrm>
                <a:off x="3673080" y="69336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64" name="CustomShape 5"/>
              <p:cNvSpPr/>
              <p:nvPr/>
            </p:nvSpPr>
            <p:spPr>
              <a:xfrm>
                <a:off x="3748320" y="2227680"/>
                <a:ext cx="1490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Principals</a:t>
                </a:r>
                <a:endParaRPr lang="en-US" sz="1400" b="0" strike="noStrike" spc="-1">
                  <a:latin typeface="Arial"/>
                </a:endParaRPr>
              </a:p>
            </p:txBody>
          </p:sp>
          <p:pic>
            <p:nvPicPr>
              <p:cNvPr id="365" name="Graphic 22"/>
              <p:cNvPicPr/>
              <p:nvPr/>
            </p:nvPicPr>
            <p:blipFill>
              <a:blip r:embed="rId3"/>
              <a:stretch/>
            </p:blipFill>
            <p:spPr>
              <a:xfrm>
                <a:off x="3778560" y="763560"/>
                <a:ext cx="469440" cy="469440"/>
              </a:xfrm>
              <a:prstGeom prst="rect">
                <a:avLst/>
              </a:prstGeom>
              <a:ln>
                <a:noFill/>
              </a:ln>
            </p:spPr>
          </p:pic>
          <p:sp>
            <p:nvSpPr>
              <p:cNvPr id="366" name="CustomShape 6"/>
              <p:cNvSpPr/>
              <p:nvPr/>
            </p:nvSpPr>
            <p:spPr>
              <a:xfrm>
                <a:off x="3476880" y="1276920"/>
                <a:ext cx="1072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User</a:t>
                </a:r>
                <a:endParaRPr lang="en-US" sz="1100" b="0" strike="noStrike" spc="-1">
                  <a:latin typeface="Arial"/>
                </a:endParaRPr>
              </a:p>
            </p:txBody>
          </p:sp>
          <p:pic>
            <p:nvPicPr>
              <p:cNvPr id="367" name="Graphic 15"/>
              <p:cNvPicPr/>
              <p:nvPr/>
            </p:nvPicPr>
            <p:blipFill>
              <a:blip r:embed="rId4"/>
              <a:stretch/>
            </p:blipFill>
            <p:spPr>
              <a:xfrm>
                <a:off x="4687920" y="751680"/>
                <a:ext cx="469440" cy="469440"/>
              </a:xfrm>
              <a:prstGeom prst="rect">
                <a:avLst/>
              </a:prstGeom>
              <a:ln>
                <a:noFill/>
              </a:ln>
            </p:spPr>
          </p:pic>
          <p:sp>
            <p:nvSpPr>
              <p:cNvPr id="368" name="CustomShape 7"/>
              <p:cNvSpPr/>
              <p:nvPr/>
            </p:nvSpPr>
            <p:spPr>
              <a:xfrm>
                <a:off x="4386600" y="1280160"/>
                <a:ext cx="1072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App</a:t>
                </a:r>
                <a:endParaRPr lang="en-US" sz="1100" b="0" strike="noStrike" spc="-1">
                  <a:latin typeface="Arial"/>
                </a:endParaRPr>
              </a:p>
            </p:txBody>
          </p:sp>
          <p:sp>
            <p:nvSpPr>
              <p:cNvPr id="369" name="CustomShape 8"/>
              <p:cNvSpPr/>
              <p:nvPr/>
            </p:nvSpPr>
            <p:spPr>
              <a:xfrm>
                <a:off x="3916440" y="1895040"/>
                <a:ext cx="10713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Role</a:t>
                </a:r>
                <a:endParaRPr lang="en-US" sz="1100" b="0" strike="noStrike" spc="-1">
                  <a:latin typeface="Arial"/>
                </a:endParaRPr>
              </a:p>
            </p:txBody>
          </p:sp>
        </p:grpSp>
        <p:pic>
          <p:nvPicPr>
            <p:cNvPr id="370" name="Graphic 49"/>
            <p:cNvPicPr/>
            <p:nvPr/>
          </p:nvPicPr>
          <p:blipFill>
            <a:blip r:embed="rId5"/>
            <a:stretch/>
          </p:blipFill>
          <p:spPr>
            <a:xfrm>
              <a:off x="4223880" y="1484280"/>
              <a:ext cx="456840" cy="456840"/>
            </a:xfrm>
            <a:prstGeom prst="rect">
              <a:avLst/>
            </a:prstGeom>
            <a:ln>
              <a:noFill/>
            </a:ln>
          </p:spPr>
        </p:pic>
      </p:grpSp>
      <p:grpSp>
        <p:nvGrpSpPr>
          <p:cNvPr id="371" name="Group 9"/>
          <p:cNvGrpSpPr/>
          <p:nvPr/>
        </p:nvGrpSpPr>
        <p:grpSpPr>
          <a:xfrm>
            <a:off x="5087160" y="1447920"/>
            <a:ext cx="3498120" cy="2654640"/>
            <a:chOff x="5087160" y="1447920"/>
            <a:chExt cx="3498120" cy="2654640"/>
          </a:xfrm>
        </p:grpSpPr>
        <p:grpSp>
          <p:nvGrpSpPr>
            <p:cNvPr id="372" name="Group 10"/>
            <p:cNvGrpSpPr/>
            <p:nvPr/>
          </p:nvGrpSpPr>
          <p:grpSpPr>
            <a:xfrm>
              <a:off x="6944040" y="2264760"/>
              <a:ext cx="1641240" cy="1837800"/>
              <a:chOff x="6944040" y="2264760"/>
              <a:chExt cx="1641240" cy="1837800"/>
            </a:xfrm>
          </p:grpSpPr>
          <p:sp>
            <p:nvSpPr>
              <p:cNvPr id="373" name="CustomShape 11"/>
              <p:cNvSpPr/>
              <p:nvPr/>
            </p:nvSpPr>
            <p:spPr>
              <a:xfrm>
                <a:off x="6944040" y="226476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74" name="CustomShape 12"/>
              <p:cNvSpPr/>
              <p:nvPr/>
            </p:nvSpPr>
            <p:spPr>
              <a:xfrm>
                <a:off x="7018920" y="3799080"/>
                <a:ext cx="1490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Permissions</a:t>
                </a:r>
                <a:endParaRPr lang="en-US" sz="1400" b="0" strike="noStrike" spc="-1">
                  <a:latin typeface="Arial"/>
                </a:endParaRPr>
              </a:p>
            </p:txBody>
          </p:sp>
          <p:sp>
            <p:nvSpPr>
              <p:cNvPr id="375" name="CustomShape 13"/>
              <p:cNvSpPr/>
              <p:nvPr/>
            </p:nvSpPr>
            <p:spPr>
              <a:xfrm>
                <a:off x="7012800" y="3152160"/>
                <a:ext cx="14936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Policy Document</a:t>
                </a:r>
                <a:endParaRPr lang="en-US" sz="1100" b="0" strike="noStrike" spc="-1">
                  <a:latin typeface="Arial"/>
                </a:endParaRPr>
              </a:p>
            </p:txBody>
          </p:sp>
          <p:pic>
            <p:nvPicPr>
              <p:cNvPr id="376" name="Graphic 35"/>
              <p:cNvPicPr/>
              <p:nvPr/>
            </p:nvPicPr>
            <p:blipFill>
              <a:blip r:embed="rId6"/>
              <a:stretch/>
            </p:blipFill>
            <p:spPr>
              <a:xfrm>
                <a:off x="7544880" y="2704680"/>
                <a:ext cx="456840" cy="456840"/>
              </a:xfrm>
              <a:prstGeom prst="rect">
                <a:avLst/>
              </a:prstGeom>
              <a:ln>
                <a:noFill/>
              </a:ln>
            </p:spPr>
          </p:pic>
        </p:grpSp>
        <p:sp>
          <p:nvSpPr>
            <p:cNvPr id="377" name="CustomShape 14"/>
            <p:cNvSpPr/>
            <p:nvPr/>
          </p:nvSpPr>
          <p:spPr>
            <a:xfrm rot="2166600">
              <a:off x="5058360" y="2000520"/>
              <a:ext cx="206352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rgbClr val="FFFFFF"/>
                  </a:solidFill>
                  <a:latin typeface="Calibri"/>
                </a:rPr>
                <a:t>have</a:t>
              </a:r>
              <a:endParaRPr lang="en-US" sz="1000" b="0" strike="noStrike" spc="-1">
                <a:latin typeface="Arial"/>
              </a:endParaRPr>
            </a:p>
          </p:txBody>
        </p:sp>
      </p:grpSp>
      <p:grpSp>
        <p:nvGrpSpPr>
          <p:cNvPr id="378" name="Group 15"/>
          <p:cNvGrpSpPr/>
          <p:nvPr/>
        </p:nvGrpSpPr>
        <p:grpSpPr>
          <a:xfrm>
            <a:off x="5314680" y="385560"/>
            <a:ext cx="3679560" cy="1837800"/>
            <a:chOff x="5314680" y="385560"/>
            <a:chExt cx="3679560" cy="1837800"/>
          </a:xfrm>
        </p:grpSpPr>
        <p:grpSp>
          <p:nvGrpSpPr>
            <p:cNvPr id="379" name="Group 16"/>
            <p:cNvGrpSpPr/>
            <p:nvPr/>
          </p:nvGrpSpPr>
          <p:grpSpPr>
            <a:xfrm>
              <a:off x="6630120" y="385560"/>
              <a:ext cx="2364120" cy="1837800"/>
              <a:chOff x="6630120" y="385560"/>
              <a:chExt cx="2364120" cy="1837800"/>
            </a:xfrm>
          </p:grpSpPr>
          <p:sp>
            <p:nvSpPr>
              <p:cNvPr id="380" name="CustomShape 17"/>
              <p:cNvSpPr/>
              <p:nvPr/>
            </p:nvSpPr>
            <p:spPr>
              <a:xfrm>
                <a:off x="6944040" y="385560"/>
                <a:ext cx="1641240" cy="1472760"/>
              </a:xfrm>
              <a:prstGeom prst="rect">
                <a:avLst/>
              </a:prstGeom>
              <a:solidFill>
                <a:schemeClr val="bg1">
                  <a:lumMod val="95000"/>
                </a:schemeClr>
              </a:solidFill>
              <a:ln>
                <a:solidFill>
                  <a:schemeClr val="accent4">
                    <a:lumMod val="75000"/>
                  </a:schemeClr>
                </a:solidFill>
                <a:round/>
              </a:ln>
            </p:spPr>
            <p:style>
              <a:lnRef idx="2">
                <a:schemeClr val="accent1">
                  <a:shade val="50000"/>
                </a:schemeClr>
              </a:lnRef>
              <a:fillRef idx="1">
                <a:schemeClr val="accent1"/>
              </a:fillRef>
              <a:effectRef idx="0">
                <a:schemeClr val="accent1"/>
              </a:effectRef>
              <a:fontRef idx="minor"/>
            </p:style>
          </p:sp>
          <p:sp>
            <p:nvSpPr>
              <p:cNvPr id="381" name="CustomShape 18"/>
              <p:cNvSpPr/>
              <p:nvPr/>
            </p:nvSpPr>
            <p:spPr>
              <a:xfrm>
                <a:off x="7018920" y="1919880"/>
                <a:ext cx="149076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232F3E"/>
                    </a:solidFill>
                    <a:latin typeface="Calibri"/>
                  </a:rPr>
                  <a:t>Credentials</a:t>
                </a:r>
                <a:endParaRPr lang="en-US" sz="1400" b="0" strike="noStrike" spc="-1">
                  <a:latin typeface="Arial"/>
                </a:endParaRPr>
              </a:p>
            </p:txBody>
          </p:sp>
          <p:sp>
            <p:nvSpPr>
              <p:cNvPr id="382" name="CustomShape 19"/>
              <p:cNvSpPr/>
              <p:nvPr/>
            </p:nvSpPr>
            <p:spPr>
              <a:xfrm>
                <a:off x="6630120" y="894600"/>
                <a:ext cx="14936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AK/SK</a:t>
                </a:r>
                <a:endParaRPr lang="en-US" sz="1100" b="0" strike="noStrike" spc="-1">
                  <a:latin typeface="Arial"/>
                </a:endParaRPr>
              </a:p>
              <a:p>
                <a:pPr algn="ctr">
                  <a:lnSpc>
                    <a:spcPct val="100000"/>
                  </a:lnSpc>
                </a:pPr>
                <a:r>
                  <a:rPr lang="en-US" sz="1100" b="0" strike="noStrike" spc="-1">
                    <a:solidFill>
                      <a:srgbClr val="000000"/>
                    </a:solidFill>
                    <a:latin typeface="Arial"/>
                    <a:ea typeface="Amazon Ember"/>
                  </a:rPr>
                  <a:t>(long term)</a:t>
                </a:r>
                <a:endParaRPr lang="en-US" sz="1100" b="0" strike="noStrike" spc="-1">
                  <a:latin typeface="Arial"/>
                </a:endParaRPr>
              </a:p>
            </p:txBody>
          </p:sp>
          <p:pic>
            <p:nvPicPr>
              <p:cNvPr id="383" name="Graphic 43"/>
              <p:cNvPicPr/>
              <p:nvPr/>
            </p:nvPicPr>
            <p:blipFill>
              <a:blip r:embed="rId7"/>
              <a:stretch/>
            </p:blipFill>
            <p:spPr>
              <a:xfrm>
                <a:off x="7163640" y="443880"/>
                <a:ext cx="456840" cy="456840"/>
              </a:xfrm>
              <a:prstGeom prst="rect">
                <a:avLst/>
              </a:prstGeom>
              <a:ln>
                <a:noFill/>
              </a:ln>
            </p:spPr>
          </p:pic>
          <p:sp>
            <p:nvSpPr>
              <p:cNvPr id="384" name="CustomShape 20"/>
              <p:cNvSpPr/>
              <p:nvPr/>
            </p:nvSpPr>
            <p:spPr>
              <a:xfrm>
                <a:off x="7308720" y="894600"/>
                <a:ext cx="16855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STS</a:t>
                </a:r>
                <a:endParaRPr lang="en-US" sz="1100" b="0" strike="noStrike" spc="-1">
                  <a:latin typeface="Arial"/>
                </a:endParaRPr>
              </a:p>
              <a:p>
                <a:pPr algn="ctr">
                  <a:lnSpc>
                    <a:spcPct val="100000"/>
                  </a:lnSpc>
                </a:pPr>
                <a:r>
                  <a:rPr lang="en-US" sz="1100" b="0" strike="noStrike" spc="-1">
                    <a:solidFill>
                      <a:srgbClr val="000000"/>
                    </a:solidFill>
                    <a:latin typeface="Arial"/>
                    <a:ea typeface="Amazon Ember"/>
                  </a:rPr>
                  <a:t>(short term)</a:t>
                </a:r>
                <a:endParaRPr lang="en-US" sz="1100" b="0" strike="noStrike" spc="-1">
                  <a:latin typeface="Arial"/>
                </a:endParaRPr>
              </a:p>
            </p:txBody>
          </p:sp>
          <p:pic>
            <p:nvPicPr>
              <p:cNvPr id="385" name="Graphic 41"/>
              <p:cNvPicPr/>
              <p:nvPr/>
            </p:nvPicPr>
            <p:blipFill>
              <a:blip r:embed="rId8"/>
              <a:stretch/>
            </p:blipFill>
            <p:spPr>
              <a:xfrm>
                <a:off x="7922880" y="443880"/>
                <a:ext cx="456840" cy="456840"/>
              </a:xfrm>
              <a:prstGeom prst="rect">
                <a:avLst/>
              </a:prstGeom>
              <a:ln>
                <a:noFill/>
              </a:ln>
            </p:spPr>
          </p:pic>
        </p:grpSp>
        <p:sp>
          <p:nvSpPr>
            <p:cNvPr id="386" name="CustomShape 21"/>
            <p:cNvSpPr/>
            <p:nvPr/>
          </p:nvSpPr>
          <p:spPr>
            <a:xfrm>
              <a:off x="5314680" y="888480"/>
              <a:ext cx="1704240" cy="575280"/>
            </a:xfrm>
            <a:prstGeom prst="rightArrow">
              <a:avLst>
                <a:gd name="adj1" fmla="val 50000"/>
                <a:gd name="adj2" fmla="val 46185"/>
              </a:avLst>
            </a:prstGeom>
            <a:solidFill>
              <a:schemeClr val="tx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rgbClr val="FFFFFF"/>
                  </a:solidFill>
                  <a:latin typeface="Calibri"/>
                </a:rPr>
                <a:t>have</a:t>
              </a:r>
              <a:endParaRPr lang="en-US" sz="1000" b="0" strike="noStrike" spc="-1">
                <a:latin typeface="Arial"/>
              </a:endParaRPr>
            </a:p>
          </p:txBody>
        </p:sp>
      </p:grpSp>
      <p:sp>
        <p:nvSpPr>
          <p:cNvPr id="387" name="CustomShape 22"/>
          <p:cNvSpPr/>
          <p:nvPr/>
        </p:nvSpPr>
        <p:spPr>
          <a:xfrm>
            <a:off x="384120" y="2547360"/>
            <a:ext cx="5827320" cy="201060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Calibri"/>
              <a:buAutoNum type="arabicPeriod"/>
            </a:pPr>
            <a:r>
              <a:rPr lang="en-US" sz="1800" b="0" strike="noStrike" spc="-1">
                <a:solidFill>
                  <a:srgbClr val="000000"/>
                </a:solidFill>
                <a:latin typeface="Calibri"/>
              </a:rPr>
              <a:t>A Principal accesses a Resource (via SDK, CLI, Console or REST API)</a:t>
            </a:r>
            <a:endParaRPr lang="en-US" sz="1800" b="0" strike="noStrike" spc="-1">
              <a:latin typeface="Arial"/>
            </a:endParaRPr>
          </a:p>
          <a:p>
            <a:pPr marL="343080" indent="-342720">
              <a:lnSpc>
                <a:spcPct val="100000"/>
              </a:lnSpc>
              <a:buClr>
                <a:srgbClr val="000000"/>
              </a:buClr>
              <a:buFont typeface="Calibri"/>
              <a:buAutoNum type="arabicPeriod"/>
            </a:pPr>
            <a:r>
              <a:rPr lang="en-US" sz="1800" b="0" strike="noStrike" spc="-1">
                <a:solidFill>
                  <a:srgbClr val="000000"/>
                </a:solidFill>
                <a:latin typeface="Calibri"/>
              </a:rPr>
              <a:t>Credentials are validated</a:t>
            </a:r>
            <a:endParaRPr lang="en-US" sz="1800" b="0" strike="noStrike" spc="-1">
              <a:latin typeface="Arial"/>
            </a:endParaRPr>
          </a:p>
          <a:p>
            <a:pPr marL="343080" indent="-342720">
              <a:lnSpc>
                <a:spcPct val="100000"/>
              </a:lnSpc>
              <a:buClr>
                <a:srgbClr val="000000"/>
              </a:buClr>
              <a:buFont typeface="Calibri"/>
              <a:buAutoNum type="arabicPeriod"/>
            </a:pPr>
            <a:r>
              <a:rPr lang="en-US" sz="1800" b="0" strike="noStrike" spc="-1">
                <a:solidFill>
                  <a:srgbClr val="000000"/>
                </a:solidFill>
                <a:latin typeface="Calibri"/>
              </a:rPr>
              <a:t>Permissions (both principal and/or Resource) are checked</a:t>
            </a:r>
            <a:endParaRPr lang="en-US" sz="1800" b="0" strike="noStrike" spc="-1">
              <a:latin typeface="Arial"/>
            </a:endParaRPr>
          </a:p>
          <a:p>
            <a:pPr marL="343080" indent="-342720">
              <a:lnSpc>
                <a:spcPct val="100000"/>
              </a:lnSpc>
              <a:buClr>
                <a:srgbClr val="000000"/>
              </a:buClr>
              <a:buFont typeface="Calibri"/>
              <a:buAutoNum type="arabicPeriod"/>
            </a:pPr>
            <a:r>
              <a:rPr lang="en-US" sz="1800" b="0" strike="noStrike" spc="-1">
                <a:solidFill>
                  <a:srgbClr val="000000"/>
                </a:solidFill>
                <a:latin typeface="Calibri"/>
              </a:rPr>
              <a:t>Access is granted or denied</a:t>
            </a:r>
            <a:endParaRPr lang="en-US" sz="1800" b="0" strike="noStrike" spc="-1">
              <a:latin typeface="Arial"/>
            </a:endParaRPr>
          </a:p>
          <a:p>
            <a:pPr marL="343080" indent="-342720">
              <a:lnSpc>
                <a:spcPct val="100000"/>
              </a:lnSpc>
              <a:buClr>
                <a:srgbClr val="000000"/>
              </a:buClr>
              <a:buFont typeface="Calibri"/>
              <a:buAutoNum type="arabicPeriod"/>
            </a:pPr>
            <a:r>
              <a:rPr lang="en-US" sz="1800" b="0" strike="noStrike" spc="-1">
                <a:solidFill>
                  <a:srgbClr val="000000"/>
                </a:solidFill>
                <a:latin typeface="Calibri"/>
              </a:rPr>
              <a:t>CloudTrail (if enabled) logs outcome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3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8" name="Group 1"/>
          <p:cNvGrpSpPr/>
          <p:nvPr/>
        </p:nvGrpSpPr>
        <p:grpSpPr>
          <a:xfrm>
            <a:off x="198000" y="1497960"/>
            <a:ext cx="2419200" cy="723240"/>
            <a:chOff x="198000" y="1497960"/>
            <a:chExt cx="2419200" cy="723240"/>
          </a:xfrm>
        </p:grpSpPr>
        <p:sp>
          <p:nvSpPr>
            <p:cNvPr id="389" name="CustomShape 2"/>
            <p:cNvSpPr/>
            <p:nvPr/>
          </p:nvSpPr>
          <p:spPr>
            <a:xfrm>
              <a:off x="1288800" y="1967040"/>
              <a:ext cx="1328400" cy="165960"/>
            </a:xfrm>
            <a:prstGeom prst="leftArrowCallout">
              <a:avLst>
                <a:gd name="adj1" fmla="val 25000"/>
                <a:gd name="adj2" fmla="val 25000"/>
                <a:gd name="adj3" fmla="val 25000"/>
                <a:gd name="adj4" fmla="val 64977"/>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90" name="CustomShape 3"/>
            <p:cNvSpPr/>
            <p:nvPr/>
          </p:nvSpPr>
          <p:spPr>
            <a:xfrm>
              <a:off x="1288800" y="1497960"/>
              <a:ext cx="1328400" cy="453240"/>
            </a:xfrm>
            <a:prstGeom prst="leftArrowCallout">
              <a:avLst>
                <a:gd name="adj1" fmla="val 25000"/>
                <a:gd name="adj2" fmla="val 25000"/>
                <a:gd name="adj3" fmla="val 25000"/>
                <a:gd name="adj4" fmla="val 64977"/>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391" name="CustomShape 4"/>
            <p:cNvSpPr/>
            <p:nvPr/>
          </p:nvSpPr>
          <p:spPr>
            <a:xfrm>
              <a:off x="201600" y="1525320"/>
              <a:ext cx="1145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REQUIRED</a:t>
              </a:r>
              <a:endParaRPr lang="en-US" sz="1800" b="0" strike="noStrike" spc="-1">
                <a:latin typeface="Arial"/>
              </a:endParaRPr>
            </a:p>
          </p:txBody>
        </p:sp>
        <p:sp>
          <p:nvSpPr>
            <p:cNvPr id="392" name="CustomShape 5"/>
            <p:cNvSpPr/>
            <p:nvPr/>
          </p:nvSpPr>
          <p:spPr>
            <a:xfrm>
              <a:off x="198000" y="1856520"/>
              <a:ext cx="12351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OPTIONAL</a:t>
              </a:r>
              <a:endParaRPr lang="en-US" sz="1800" b="0" strike="noStrike" spc="-1">
                <a:latin typeface="Arial"/>
              </a:endParaRPr>
            </a:p>
          </p:txBody>
        </p:sp>
      </p:grpSp>
      <p:sp>
        <p:nvSpPr>
          <p:cNvPr id="393" name="TextShape 6"/>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Policy Document examples</a:t>
            </a:r>
          </a:p>
        </p:txBody>
      </p:sp>
      <p:sp>
        <p:nvSpPr>
          <p:cNvPr id="394" name="TextShape 7"/>
          <p:cNvSpPr txBox="1"/>
          <p:nvPr/>
        </p:nvSpPr>
        <p:spPr>
          <a:xfrm>
            <a:off x="1499040" y="576720"/>
            <a:ext cx="4364640" cy="2892960"/>
          </a:xfrm>
          <a:prstGeom prst="rect">
            <a:avLst/>
          </a:prstGeom>
          <a:noFill/>
          <a:ln w="9360">
            <a:solidFill>
              <a:srgbClr val="000000"/>
            </a:solidFill>
            <a:miter/>
          </a:ln>
        </p:spPr>
        <p:txBody>
          <a:bodyPr lIns="0" tIns="0" rIns="0" bIns="0" anchor="ctr">
            <a:spAutoFit/>
          </a:bodyPr>
          <a:lstStyle/>
          <a:p>
            <a:pPr>
              <a:lnSpc>
                <a:spcPct val="100000"/>
              </a:lnSpc>
            </a:pP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986801"/>
                </a:solidFill>
                <a:latin typeface="Arial"/>
                <a:ea typeface="Monaco"/>
              </a:rPr>
              <a:t>"Statement"</a:t>
            </a: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"Effect"</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"Allow"</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"Action"</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t>
            </a:r>
            <a:r>
              <a:rPr lang="en-US" sz="1000" b="0" i="1" strike="noStrike" spc="-1">
                <a:solidFill>
                  <a:srgbClr val="F5001D"/>
                </a:solidFill>
                <a:latin typeface="Arial Unicode MS"/>
                <a:ea typeface="Monaco"/>
              </a:rPr>
              <a:t>s3</a:t>
            </a:r>
            <a:r>
              <a:rPr lang="en-US" sz="1000" b="0" strike="noStrike" spc="-1">
                <a:solidFill>
                  <a:srgbClr val="0B6125"/>
                </a:solidFill>
                <a:latin typeface="Arial"/>
                <a:ea typeface="Monaco"/>
              </a:rPr>
              <a:t>:</a:t>
            </a:r>
            <a:r>
              <a:rPr lang="en-US" sz="1000" b="0" i="1" strike="noStrike" spc="-1">
                <a:solidFill>
                  <a:srgbClr val="F5001D"/>
                </a:solidFill>
                <a:latin typeface="Arial Unicode MS"/>
                <a:ea typeface="Monaco"/>
              </a:rPr>
              <a:t>*,dynamodb:*</a:t>
            </a:r>
            <a:r>
              <a:rPr lang="en-US" sz="1000" b="0" strike="noStrike" spc="-1">
                <a:solidFill>
                  <a:srgbClr val="0B6125"/>
                </a:solidFill>
                <a:latin typeface="Arial"/>
                <a:ea typeface="Monaco"/>
              </a:rPr>
              <a:t>"</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"Resource"</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"Condition"</a:t>
            </a: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"DateGreaterThan"</a:t>
            </a: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"aws:CurrentTime"</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"2022-01-01T00:00:00Z"</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"DateLessThan"</a:t>
            </a: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"aws:CurrentTime"</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"2022-03-31T23:59:59Z"</a:t>
            </a:r>
            <a:r>
              <a:rPr lang="en-US" sz="1000" b="0" strike="noStrike" spc="-1">
                <a:solidFill>
                  <a:srgbClr val="16191F"/>
                </a:solidFill>
                <a:latin typeface="Arial"/>
                <a:ea typeface="Monaco"/>
              </a:rPr>
              <a:t>}</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    ]</a:t>
            </a:r>
            <a:endParaRPr lang="en-US" sz="1000" b="0" strike="noStrike" spc="-1">
              <a:solidFill>
                <a:srgbClr val="000000"/>
              </a:solidFill>
              <a:latin typeface="Calibri"/>
            </a:endParaRPr>
          </a:p>
          <a:p>
            <a:pPr>
              <a:lnSpc>
                <a:spcPct val="100000"/>
              </a:lnSpc>
            </a:pPr>
            <a:r>
              <a:rPr lang="en-US" sz="1000" b="0" strike="noStrike" spc="-1">
                <a:solidFill>
                  <a:srgbClr val="16191F"/>
                </a:solidFill>
                <a:latin typeface="Arial"/>
                <a:ea typeface="Monaco"/>
              </a:rPr>
              <a:t>}</a:t>
            </a:r>
            <a:r>
              <a:rPr lang="en-US" sz="400" b="0" strike="noStrike" spc="-1">
                <a:solidFill>
                  <a:srgbClr val="000000"/>
                </a:solidFill>
                <a:latin typeface="Arial"/>
                <a:ea typeface="Monaco"/>
              </a:rPr>
              <a:t> </a:t>
            </a:r>
            <a:endParaRPr lang="en-US" sz="400" b="0" strike="noStrike" spc="-1">
              <a:solidFill>
                <a:srgbClr val="000000"/>
              </a:solidFill>
              <a:latin typeface="Calibri"/>
            </a:endParaRPr>
          </a:p>
        </p:txBody>
      </p:sp>
      <p:sp>
        <p:nvSpPr>
          <p:cNvPr id="395" name="CustomShape 8"/>
          <p:cNvSpPr/>
          <p:nvPr/>
        </p:nvSpPr>
        <p:spPr>
          <a:xfrm>
            <a:off x="1823400" y="656640"/>
            <a:ext cx="3715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Allow all S3, DDB API calls for 2022 Q1</a:t>
            </a:r>
            <a:endParaRPr lang="en-US" sz="1800" b="0" strike="noStrike" spc="-1">
              <a:latin typeface="Arial"/>
            </a:endParaRPr>
          </a:p>
        </p:txBody>
      </p:sp>
      <p:grpSp>
        <p:nvGrpSpPr>
          <p:cNvPr id="396" name="Group 9"/>
          <p:cNvGrpSpPr/>
          <p:nvPr/>
        </p:nvGrpSpPr>
        <p:grpSpPr>
          <a:xfrm>
            <a:off x="3654720" y="2571840"/>
            <a:ext cx="5023440" cy="2162520"/>
            <a:chOff x="3654720" y="2571840"/>
            <a:chExt cx="5023440" cy="2162520"/>
          </a:xfrm>
        </p:grpSpPr>
        <p:sp>
          <p:nvSpPr>
            <p:cNvPr id="397" name="CustomShape 10"/>
            <p:cNvSpPr/>
            <p:nvPr/>
          </p:nvSpPr>
          <p:spPr>
            <a:xfrm>
              <a:off x="3654720" y="2906280"/>
              <a:ext cx="5023440" cy="1828080"/>
            </a:xfrm>
            <a:prstGeom prst="rect">
              <a:avLst/>
            </a:prstGeom>
            <a:solidFill>
              <a:schemeClr val="bg1"/>
            </a:solidFill>
            <a:ln w="9360">
              <a:solidFill>
                <a:schemeClr val="tx1"/>
              </a:solidFill>
              <a:miter/>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r>
                <a:rPr lang="en-US" sz="1000" b="0" strike="noStrike" spc="-1">
                  <a:solidFill>
                    <a:srgbClr val="16191F"/>
                  </a:solidFill>
                  <a:latin typeface="Arial"/>
                  <a:ea typeface="Monaco"/>
                </a:rPr>
                <a:t>{</a:t>
              </a:r>
              <a:endParaRPr lang="en-US" sz="1000" b="0" strike="noStrike" spc="-1">
                <a:latin typeface="Arial"/>
              </a:endParaRPr>
            </a:p>
            <a:p>
              <a:pPr>
                <a:lnSpc>
                  <a:spcPct val="100000"/>
                </a:lnSpc>
              </a:pPr>
              <a:r>
                <a:rPr lang="en-US" sz="1000" b="0" strike="noStrike" spc="-1">
                  <a:solidFill>
                    <a:srgbClr val="986801"/>
                  </a:solidFill>
                  <a:latin typeface="Arial"/>
                  <a:ea typeface="Monaco"/>
                </a:rPr>
                <a:t>"Statement"</a:t>
              </a: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"Effect"</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"Allow"</a:t>
              </a:r>
              <a:r>
                <a:rPr lang="en-US" sz="1000" b="0" strike="noStrike" spc="-1">
                  <a:solidFill>
                    <a:srgbClr val="16191F"/>
                  </a:solidFill>
                  <a:latin typeface="Arial"/>
                  <a:ea typeface="Monaco"/>
                </a:rPr>
                <a:t>,</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"Action"</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t>
              </a:r>
              <a:r>
                <a:rPr lang="en-US" sz="1000" b="0" i="1" strike="noStrike" spc="-1">
                  <a:solidFill>
                    <a:srgbClr val="F5001D"/>
                  </a:solidFill>
                  <a:latin typeface="Arial Unicode MS"/>
                  <a:ea typeface="Monaco"/>
                </a:rPr>
                <a:t>ec2:AttachVolume</a:t>
              </a:r>
              <a:r>
                <a:rPr lang="en-US" sz="1000" b="0" strike="noStrike" spc="-1">
                  <a:solidFill>
                    <a:srgbClr val="0B6125"/>
                  </a:solidFill>
                  <a:latin typeface="Arial"/>
                  <a:ea typeface="Monaco"/>
                </a:rPr>
                <a:t>"</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t>
              </a:r>
              <a:r>
                <a:rPr lang="en-US" sz="1000" b="0" i="1" strike="noStrike" spc="-1">
                  <a:solidFill>
                    <a:srgbClr val="F5001D"/>
                  </a:solidFill>
                  <a:latin typeface="Arial Unicode MS"/>
                  <a:ea typeface="Monaco"/>
                </a:rPr>
                <a:t>ec2:DetachVolume</a:t>
              </a:r>
              <a:r>
                <a:rPr lang="en-US" sz="1000" b="0" strike="noStrike" spc="-1">
                  <a:solidFill>
                    <a:srgbClr val="0B6125"/>
                  </a:solidFill>
                  <a:latin typeface="Arial"/>
                  <a:ea typeface="Monaco"/>
                </a:rPr>
                <a:t>“],</a:t>
              </a:r>
              <a:endParaRPr lang="en-US" sz="1000" b="0" strike="noStrike" spc="-1">
                <a:latin typeface="Arial"/>
              </a:endParaRPr>
            </a:p>
            <a:p>
              <a:pPr>
                <a:lnSpc>
                  <a:spcPct val="100000"/>
                </a:lnSpc>
              </a:pPr>
              <a:r>
                <a:rPr lang="en-US" sz="1000" b="0" strike="noStrike" spc="-1">
                  <a:solidFill>
                    <a:srgbClr val="986801"/>
                  </a:solidFill>
                  <a:latin typeface="Arial"/>
                  <a:ea typeface="Monaco"/>
                </a:rPr>
                <a:t>            "Resource"</a:t>
              </a:r>
              <a:r>
                <a:rPr lang="en-US" sz="1000" b="0" strike="noStrike" spc="-1">
                  <a:solidFill>
                    <a:srgbClr val="16191F"/>
                  </a:solidFill>
                  <a:latin typeface="Arial"/>
                  <a:ea typeface="Monaco"/>
                </a:rPr>
                <a:t>: [ </a:t>
              </a:r>
              <a:r>
                <a:rPr lang="en-US" sz="1000" b="0" strike="noStrike" spc="-1">
                  <a:solidFill>
                    <a:srgbClr val="0B6125"/>
                  </a:solidFill>
                  <a:latin typeface="Arial"/>
                  <a:ea typeface="Monaco"/>
                </a:rPr>
                <a:t>"arn:aws:ec2:*:*:volume/*"</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"arn:aws:ec2:*:*:instance/*"</a:t>
              </a: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"Condition"</a:t>
              </a: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1000" b="0" strike="noStrike" spc="-1">
                  <a:solidFill>
                    <a:srgbClr val="986801"/>
                  </a:solidFill>
                  <a:latin typeface="Arial"/>
                  <a:ea typeface="Monaco"/>
                </a:rPr>
                <a:t>"ArnEquals"</a:t>
              </a:r>
              <a:r>
                <a:rPr lang="en-US" sz="1000" b="0" strike="noStrike" spc="-1">
                  <a:solidFill>
                    <a:srgbClr val="16191F"/>
                  </a:solidFill>
                  <a:latin typeface="Arial"/>
                  <a:ea typeface="Monaco"/>
                </a:rPr>
                <a:t>: {</a:t>
              </a:r>
              <a:r>
                <a:rPr lang="en-US" sz="1000" b="0" strike="noStrike" spc="-1">
                  <a:solidFill>
                    <a:srgbClr val="986801"/>
                  </a:solidFill>
                  <a:latin typeface="Arial"/>
                  <a:ea typeface="Monaco"/>
                </a:rPr>
                <a:t>"ec2:SourceInstanceARN"</a:t>
              </a:r>
              <a:r>
                <a:rPr lang="en-US" sz="1000" b="0" strike="noStrike" spc="-1">
                  <a:solidFill>
                    <a:srgbClr val="16191F"/>
                  </a:solidFill>
                  <a:latin typeface="Arial"/>
                  <a:ea typeface="Monaco"/>
                </a:rPr>
                <a:t>: </a:t>
              </a:r>
              <a:r>
                <a:rPr lang="en-US" sz="1000" b="0" strike="noStrike" spc="-1">
                  <a:solidFill>
                    <a:srgbClr val="0B6125"/>
                  </a:solidFill>
                  <a:latin typeface="Arial"/>
                  <a:ea typeface="Monaco"/>
                </a:rPr>
                <a:t>"arn:aws:ec2:*:*:instance/</a:t>
              </a:r>
              <a:r>
                <a:rPr lang="en-US" sz="1000" b="0" i="1" strike="noStrike" spc="-1">
                  <a:solidFill>
                    <a:srgbClr val="F5001D"/>
                  </a:solidFill>
                  <a:latin typeface="Arial Unicode MS"/>
                  <a:ea typeface="Monaco"/>
                </a:rPr>
                <a:t>instance-id</a:t>
              </a:r>
              <a:r>
                <a:rPr lang="en-US" sz="1000" b="0" strike="noStrike" spc="-1">
                  <a:solidFill>
                    <a:srgbClr val="0B6125"/>
                  </a:solidFill>
                  <a:latin typeface="Arial"/>
                  <a:ea typeface="Monaco"/>
                </a:rPr>
                <a:t>"</a:t>
              </a:r>
              <a:r>
                <a:rPr lang="en-US" sz="1000" b="0" strike="noStrike" spc="-1">
                  <a:solidFill>
                    <a:srgbClr val="16191F"/>
                  </a:solidFill>
                  <a:latin typeface="Arial"/>
                  <a:ea typeface="Monaco"/>
                </a:rPr>
                <a:t>}</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r>
                <a:rPr lang="en-US" sz="400" b="0" strike="noStrike" spc="-1">
                  <a:solidFill>
                    <a:srgbClr val="000000"/>
                  </a:solidFill>
                  <a:latin typeface="Arial"/>
                  <a:ea typeface="Monaco"/>
                </a:rPr>
                <a:t> </a:t>
              </a:r>
              <a:endParaRPr lang="en-US" sz="400" b="0" strike="noStrike" spc="-1">
                <a:latin typeface="Arial"/>
              </a:endParaRPr>
            </a:p>
            <a:p>
              <a:pPr>
                <a:lnSpc>
                  <a:spcPct val="100000"/>
                </a:lnSpc>
              </a:pP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    ]</a:t>
              </a:r>
              <a:endParaRPr lang="en-US" sz="1000" b="0" strike="noStrike" spc="-1">
                <a:latin typeface="Arial"/>
              </a:endParaRPr>
            </a:p>
            <a:p>
              <a:pPr>
                <a:lnSpc>
                  <a:spcPct val="100000"/>
                </a:lnSpc>
              </a:pPr>
              <a:r>
                <a:rPr lang="en-US" sz="1000" b="0" strike="noStrike" spc="-1">
                  <a:solidFill>
                    <a:srgbClr val="16191F"/>
                  </a:solidFill>
                  <a:latin typeface="Arial"/>
                  <a:ea typeface="Monaco"/>
                </a:rPr>
                <a:t>}</a:t>
              </a:r>
              <a:r>
                <a:rPr lang="en-US" sz="400" b="0" strike="noStrike" spc="-1">
                  <a:solidFill>
                    <a:srgbClr val="000000"/>
                  </a:solidFill>
                  <a:latin typeface="Arial"/>
                  <a:ea typeface="Monaco"/>
                </a:rPr>
                <a:t> </a:t>
              </a:r>
              <a:endParaRPr lang="en-US" sz="400" b="0" strike="noStrike" spc="-1">
                <a:latin typeface="Arial"/>
              </a:endParaRPr>
            </a:p>
          </p:txBody>
        </p:sp>
        <p:sp>
          <p:nvSpPr>
            <p:cNvPr id="398" name="CustomShape 11"/>
            <p:cNvSpPr/>
            <p:nvPr/>
          </p:nvSpPr>
          <p:spPr>
            <a:xfrm>
              <a:off x="3760920" y="2571840"/>
              <a:ext cx="4811040" cy="36468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Allow attach/detach of EBS volume to specific EC2</a:t>
              </a:r>
              <a:endParaRPr lang="en-US" sz="1800" b="0" strike="noStrike" spc="-1">
                <a:latin typeface="Arial"/>
              </a:endParaRPr>
            </a:p>
          </p:txBody>
        </p:sp>
      </p:grpSp>
      <p:sp>
        <p:nvSpPr>
          <p:cNvPr id="399" name="CustomShape 12"/>
          <p:cNvSpPr/>
          <p:nvPr/>
        </p:nvSpPr>
        <p:spPr>
          <a:xfrm>
            <a:off x="6336360" y="1382040"/>
            <a:ext cx="2201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2"/>
              </a:rPr>
              <a:t>AWS Policy Generator</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entr"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fade">
                                      <p:cBhvr additive="repl">
                                        <p:cTn id="7" dur="1000"/>
                                        <p:tgtEl>
                                          <p:spTgt spid="388"/>
                                        </p:tgtEl>
                                      </p:cBhvr>
                                    </p:animEffect>
                                    <p:anim calcmode="lin" valueType="num">
                                      <p:cBhvr additive="repl">
                                        <p:cTn id="8" dur="1000" fill="hold"/>
                                        <p:tgtEl>
                                          <p:spTgt spid="388"/>
                                        </p:tgtEl>
                                        <p:attrNameLst>
                                          <p:attrName>ppt_x</p:attrName>
                                        </p:attrNameLst>
                                      </p:cBhvr>
                                      <p:tavLst>
                                        <p:tav tm="0">
                                          <p:val>
                                            <p:strVal val="#ppt_x"/>
                                          </p:val>
                                        </p:tav>
                                        <p:tav tm="100000">
                                          <p:val>
                                            <p:strVal val="#ppt_x"/>
                                          </p:val>
                                        </p:tav>
                                      </p:tavLst>
                                    </p:anim>
                                    <p:anim calcmode="lin" valueType="num">
                                      <p:cBhvr additive="repl">
                                        <p:cTn id="9" dur="1000" fill="hold"/>
                                        <p:tgtEl>
                                          <p:spTgt spid="38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fill="hold" nodeType="clickEffect">
                                  <p:stCondLst>
                                    <p:cond delay="0"/>
                                  </p:stCondLst>
                                  <p:childTnLst>
                                    <p:set>
                                      <p:cBhvr>
                                        <p:cTn id="13" dur="1" fill="hold">
                                          <p:stCondLst>
                                            <p:cond delay="0"/>
                                          </p:stCondLst>
                                        </p:cTn>
                                        <p:tgtEl>
                                          <p:spTgt spid="39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fill="hold" nodeType="clickEffect">
                                  <p:stCondLst>
                                    <p:cond delay="0"/>
                                  </p:stCondLst>
                                  <p:childTnLst>
                                    <p:set>
                                      <p:cBhvr>
                                        <p:cTn id="17" dur="1" fill="hold">
                                          <p:stCondLst>
                                            <p:cond delay="0"/>
                                          </p:stCondLst>
                                        </p:cTn>
                                        <p:tgtEl>
                                          <p:spTgt spid="39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IAM permissions for Lambda</a:t>
            </a:r>
          </a:p>
        </p:txBody>
      </p:sp>
      <p:grpSp>
        <p:nvGrpSpPr>
          <p:cNvPr id="401" name="Group 2"/>
          <p:cNvGrpSpPr/>
          <p:nvPr/>
        </p:nvGrpSpPr>
        <p:grpSpPr>
          <a:xfrm>
            <a:off x="1444320" y="1084320"/>
            <a:ext cx="1506240" cy="766080"/>
            <a:chOff x="1444320" y="1084320"/>
            <a:chExt cx="1506240" cy="766080"/>
          </a:xfrm>
        </p:grpSpPr>
        <p:sp>
          <p:nvSpPr>
            <p:cNvPr id="402" name="CustomShape 3"/>
            <p:cNvSpPr/>
            <p:nvPr/>
          </p:nvSpPr>
          <p:spPr>
            <a:xfrm>
              <a:off x="1444320" y="1592640"/>
              <a:ext cx="15062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rPr>
                <a:t>S3</a:t>
              </a:r>
              <a:endParaRPr lang="en-US" sz="1100" b="0" strike="noStrike" spc="-1">
                <a:latin typeface="Arial"/>
              </a:endParaRPr>
            </a:p>
          </p:txBody>
        </p:sp>
        <p:pic>
          <p:nvPicPr>
            <p:cNvPr id="403" name="Graphic 7"/>
            <p:cNvPicPr/>
            <p:nvPr/>
          </p:nvPicPr>
          <p:blipFill>
            <a:blip r:embed="rId3"/>
            <a:stretch/>
          </p:blipFill>
          <p:spPr>
            <a:xfrm>
              <a:off x="1962720" y="1084320"/>
              <a:ext cx="469440" cy="469440"/>
            </a:xfrm>
            <a:prstGeom prst="rect">
              <a:avLst/>
            </a:prstGeom>
            <a:ln>
              <a:noFill/>
            </a:ln>
          </p:spPr>
        </p:pic>
      </p:grpSp>
      <p:pic>
        <p:nvPicPr>
          <p:cNvPr id="404" name="Graphic 10"/>
          <p:cNvPicPr/>
          <p:nvPr/>
        </p:nvPicPr>
        <p:blipFill>
          <a:blip r:embed="rId4"/>
          <a:stretch/>
        </p:blipFill>
        <p:spPr>
          <a:xfrm>
            <a:off x="4296240" y="1495080"/>
            <a:ext cx="469440" cy="469440"/>
          </a:xfrm>
          <a:prstGeom prst="rect">
            <a:avLst/>
          </a:prstGeom>
          <a:ln>
            <a:noFill/>
          </a:ln>
        </p:spPr>
      </p:pic>
      <p:sp>
        <p:nvSpPr>
          <p:cNvPr id="405" name="CustomShape 4"/>
          <p:cNvSpPr/>
          <p:nvPr/>
        </p:nvSpPr>
        <p:spPr>
          <a:xfrm>
            <a:off x="4090320" y="2025360"/>
            <a:ext cx="8812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Lambda</a:t>
            </a:r>
            <a:endParaRPr lang="en-US" sz="1100" b="0" strike="noStrike" spc="-1">
              <a:latin typeface="Arial"/>
            </a:endParaRPr>
          </a:p>
        </p:txBody>
      </p:sp>
      <p:sp>
        <p:nvSpPr>
          <p:cNvPr id="406" name="CustomShape 5"/>
          <p:cNvSpPr/>
          <p:nvPr/>
        </p:nvSpPr>
        <p:spPr>
          <a:xfrm>
            <a:off x="2432520" y="1319400"/>
            <a:ext cx="1863360" cy="24876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407" name="Graphic 23"/>
          <p:cNvPicPr/>
          <p:nvPr/>
        </p:nvPicPr>
        <p:blipFill>
          <a:blip r:embed="rId5"/>
          <a:stretch/>
        </p:blipFill>
        <p:spPr>
          <a:xfrm>
            <a:off x="6618600" y="1723320"/>
            <a:ext cx="469440" cy="469440"/>
          </a:xfrm>
          <a:prstGeom prst="rect">
            <a:avLst/>
          </a:prstGeom>
          <a:ln>
            <a:noFill/>
          </a:ln>
        </p:spPr>
      </p:pic>
      <p:sp>
        <p:nvSpPr>
          <p:cNvPr id="408" name="CustomShape 6"/>
          <p:cNvSpPr/>
          <p:nvPr/>
        </p:nvSpPr>
        <p:spPr>
          <a:xfrm>
            <a:off x="6078240" y="2212920"/>
            <a:ext cx="1546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2060"/>
                </a:solidFill>
                <a:latin typeface="Arial"/>
                <a:ea typeface="Amazon Ember"/>
              </a:rPr>
              <a:t>DynamoDB</a:t>
            </a:r>
            <a:endParaRPr lang="en-US" sz="1100" b="0" strike="noStrike" spc="-1">
              <a:latin typeface="Arial"/>
            </a:endParaRPr>
          </a:p>
        </p:txBody>
      </p:sp>
      <p:sp>
        <p:nvSpPr>
          <p:cNvPr id="409" name="CustomShape 7"/>
          <p:cNvSpPr/>
          <p:nvPr/>
        </p:nvSpPr>
        <p:spPr>
          <a:xfrm>
            <a:off x="4754880" y="1723320"/>
            <a:ext cx="1863360" cy="24876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10" name="CustomShape 8"/>
          <p:cNvSpPr/>
          <p:nvPr/>
        </p:nvSpPr>
        <p:spPr>
          <a:xfrm>
            <a:off x="2376720" y="1037880"/>
            <a:ext cx="114732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Event Notifications</a:t>
            </a:r>
            <a:endParaRPr lang="en-US" sz="1000" b="0" strike="noStrike" spc="-1">
              <a:latin typeface="Arial"/>
            </a:endParaRPr>
          </a:p>
        </p:txBody>
      </p:sp>
      <p:sp>
        <p:nvSpPr>
          <p:cNvPr id="411" name="CustomShape 9"/>
          <p:cNvSpPr/>
          <p:nvPr/>
        </p:nvSpPr>
        <p:spPr>
          <a:xfrm>
            <a:off x="5587200" y="2003040"/>
            <a:ext cx="981360" cy="24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000" b="0" strike="noStrike" spc="-1">
                <a:solidFill>
                  <a:srgbClr val="000000"/>
                </a:solidFill>
                <a:latin typeface="Calibri"/>
              </a:rPr>
              <a:t>DDB:PutItem(x)</a:t>
            </a:r>
            <a:endParaRPr lang="en-US" sz="1000" b="0" strike="noStrike" spc="-1">
              <a:latin typeface="Arial"/>
            </a:endParaRPr>
          </a:p>
        </p:txBody>
      </p:sp>
      <p:grpSp>
        <p:nvGrpSpPr>
          <p:cNvPr id="412" name="Group 10"/>
          <p:cNvGrpSpPr/>
          <p:nvPr/>
        </p:nvGrpSpPr>
        <p:grpSpPr>
          <a:xfrm>
            <a:off x="228240" y="1319400"/>
            <a:ext cx="4842360" cy="3399120"/>
            <a:chOff x="228240" y="1319400"/>
            <a:chExt cx="4842360" cy="3399120"/>
          </a:xfrm>
        </p:grpSpPr>
        <p:sp>
          <p:nvSpPr>
            <p:cNvPr id="413" name="CustomShape 11"/>
            <p:cNvSpPr/>
            <p:nvPr/>
          </p:nvSpPr>
          <p:spPr>
            <a:xfrm>
              <a:off x="327960" y="2003040"/>
              <a:ext cx="3736440" cy="610560"/>
            </a:xfrm>
            <a:prstGeom prst="roundRect">
              <a:avLst>
                <a:gd name="adj" fmla="val 16667"/>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414" name="Group 12"/>
            <p:cNvGrpSpPr/>
            <p:nvPr/>
          </p:nvGrpSpPr>
          <p:grpSpPr>
            <a:xfrm>
              <a:off x="228240" y="1319400"/>
              <a:ext cx="4842360" cy="3399120"/>
              <a:chOff x="228240" y="1319400"/>
              <a:chExt cx="4842360" cy="3399120"/>
            </a:xfrm>
          </p:grpSpPr>
          <p:grpSp>
            <p:nvGrpSpPr>
              <p:cNvPr id="415" name="Group 13"/>
              <p:cNvGrpSpPr/>
              <p:nvPr/>
            </p:nvGrpSpPr>
            <p:grpSpPr>
              <a:xfrm>
                <a:off x="387360" y="1978200"/>
                <a:ext cx="3619440" cy="642600"/>
                <a:chOff x="387360" y="1978200"/>
                <a:chExt cx="3619440" cy="642600"/>
              </a:xfrm>
            </p:grpSpPr>
            <p:sp>
              <p:nvSpPr>
                <p:cNvPr id="416" name="CustomShape 14"/>
                <p:cNvSpPr/>
                <p:nvPr/>
              </p:nvSpPr>
              <p:spPr>
                <a:xfrm>
                  <a:off x="387360" y="1978200"/>
                  <a:ext cx="361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Requires Lambda </a:t>
                  </a:r>
                  <a:r>
                    <a:rPr lang="en-US" sz="1800" b="1" strike="noStrike" spc="-1">
                      <a:solidFill>
                        <a:srgbClr val="000000"/>
                      </a:solidFill>
                      <a:latin typeface="Calibri"/>
                    </a:rPr>
                    <a:t>invoke</a:t>
                  </a:r>
                  <a:r>
                    <a:rPr lang="en-US" sz="1800" b="0" strike="noStrike" spc="-1">
                      <a:solidFill>
                        <a:srgbClr val="000000"/>
                      </a:solidFill>
                      <a:latin typeface="Calibri"/>
                    </a:rPr>
                    <a:t> permissions</a:t>
                  </a:r>
                  <a:endParaRPr lang="en-US" sz="1800" b="0" strike="noStrike" spc="-1">
                    <a:latin typeface="Arial"/>
                  </a:endParaRPr>
                </a:p>
              </p:txBody>
            </p:sp>
            <p:sp>
              <p:nvSpPr>
                <p:cNvPr id="417" name="CustomShape 15"/>
                <p:cNvSpPr/>
                <p:nvPr/>
              </p:nvSpPr>
              <p:spPr>
                <a:xfrm>
                  <a:off x="595080" y="2256120"/>
                  <a:ext cx="3204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rPr>
                    <a:t>“upstream svc </a:t>
                  </a:r>
                  <a:r>
                    <a:rPr lang="en-US" sz="1800" b="1" i="1" strike="noStrike" spc="-1">
                      <a:solidFill>
                        <a:srgbClr val="000000"/>
                      </a:solidFill>
                      <a:latin typeface="Calibri"/>
                    </a:rPr>
                    <a:t>invoking</a:t>
                  </a:r>
                  <a:r>
                    <a:rPr lang="en-US" sz="1800" b="0" i="1" strike="noStrike" spc="-1">
                      <a:solidFill>
                        <a:srgbClr val="000000"/>
                      </a:solidFill>
                      <a:latin typeface="Calibri"/>
                    </a:rPr>
                    <a:t> lambda”</a:t>
                  </a:r>
                  <a:endParaRPr lang="en-US" sz="1800" b="0" strike="noStrike" spc="-1">
                    <a:latin typeface="Arial"/>
                  </a:endParaRPr>
                </a:p>
              </p:txBody>
            </p:sp>
          </p:grpSp>
          <p:sp>
            <p:nvSpPr>
              <p:cNvPr id="418" name="CustomShape 16"/>
              <p:cNvSpPr/>
              <p:nvPr/>
            </p:nvSpPr>
            <p:spPr>
              <a:xfrm>
                <a:off x="228240" y="3047040"/>
                <a:ext cx="4842360" cy="1671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800" b="0" strike="noStrike" spc="-1">
                    <a:solidFill>
                      <a:srgbClr val="986801"/>
                    </a:solidFill>
                    <a:latin typeface="Courier New"/>
                  </a:rPr>
                  <a:t>"Statement"</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"Effect"</a:t>
                </a:r>
                <a:r>
                  <a:rPr lang="en-US" sz="800" b="0" strike="noStrike" spc="-1">
                    <a:solidFill>
                      <a:srgbClr val="16191F"/>
                    </a:solidFill>
                    <a:latin typeface="Courier New"/>
                  </a:rPr>
                  <a:t>: </a:t>
                </a:r>
                <a:r>
                  <a:rPr lang="en-US" sz="800" b="0" strike="noStrike" spc="-1">
                    <a:solidFill>
                      <a:srgbClr val="0B6125"/>
                    </a:solidFill>
                    <a:latin typeface="Courier New"/>
                  </a:rPr>
                  <a:t>"Allow"</a:t>
                </a:r>
                <a:r>
                  <a:rPr lang="en-US" sz="800" b="0" strike="noStrike" spc="-1">
                    <a:solidFill>
                      <a:srgbClr val="16191F"/>
                    </a:solidFill>
                    <a:latin typeface="Courier New"/>
                  </a:rPr>
                  <a:t>,</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"Principal"</a:t>
                </a:r>
                <a:r>
                  <a:rPr lang="en-US" sz="800" b="0" strike="noStrike" spc="-1">
                    <a:solidFill>
                      <a:srgbClr val="16191F"/>
                    </a:solidFill>
                    <a:latin typeface="Courier New"/>
                  </a:rPr>
                  <a:t>: { </a:t>
                </a:r>
                <a:r>
                  <a:rPr lang="en-US" sz="800" b="0" strike="noStrike" spc="-1">
                    <a:solidFill>
                      <a:srgbClr val="986801"/>
                    </a:solidFill>
                    <a:latin typeface="Courier New"/>
                  </a:rPr>
                  <a:t>"Service"</a:t>
                </a:r>
                <a:r>
                  <a:rPr lang="en-US" sz="800" b="0" strike="noStrike" spc="-1">
                    <a:solidFill>
                      <a:srgbClr val="16191F"/>
                    </a:solidFill>
                    <a:latin typeface="Courier New"/>
                  </a:rPr>
                  <a:t>: </a:t>
                </a:r>
                <a:r>
                  <a:rPr lang="en-US" sz="800" b="0" strike="noStrike" spc="-1">
                    <a:solidFill>
                      <a:srgbClr val="0B6125"/>
                    </a:solidFill>
                    <a:latin typeface="Courier New"/>
                  </a:rPr>
                  <a:t>"s3.amazonaws.com"</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"Action"</a:t>
                </a:r>
                <a:r>
                  <a:rPr lang="en-US" sz="800" b="0" strike="noStrike" spc="-1">
                    <a:solidFill>
                      <a:srgbClr val="16191F"/>
                    </a:solidFill>
                    <a:latin typeface="Courier New"/>
                  </a:rPr>
                  <a:t>: </a:t>
                </a:r>
                <a:r>
                  <a:rPr lang="en-US" sz="800" b="0" strike="noStrike" spc="-1">
                    <a:solidFill>
                      <a:srgbClr val="0B6125"/>
                    </a:solidFill>
                    <a:latin typeface="Courier New"/>
                  </a:rPr>
                  <a:t>"lambda:InvokeFunction"</a:t>
                </a:r>
                <a:r>
                  <a:rPr lang="en-US" sz="800" b="0" strike="noStrike" spc="-1">
                    <a:solidFill>
                      <a:srgbClr val="16191F"/>
                    </a:solidFill>
                    <a:latin typeface="Courier New"/>
                  </a:rPr>
                  <a:t>,</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"Resource"</a:t>
                </a:r>
                <a:r>
                  <a:rPr lang="en-US" sz="800" b="0" strike="noStrike" spc="-1">
                    <a:solidFill>
                      <a:srgbClr val="16191F"/>
                    </a:solidFill>
                    <a:latin typeface="Courier New"/>
                  </a:rPr>
                  <a:t>: </a:t>
                </a:r>
                <a:r>
                  <a:rPr lang="en-US" sz="800" b="0" strike="noStrike" spc="-1">
                    <a:solidFill>
                      <a:srgbClr val="0B6125"/>
                    </a:solidFill>
                    <a:latin typeface="Courier New"/>
                  </a:rPr>
                  <a:t>"arn:aws:lambda:us-east-2:123456789012:function:my-function"</a:t>
                </a:r>
                <a:r>
                  <a:rPr lang="en-US" sz="800" b="0" strike="noStrike" spc="-1">
                    <a:solidFill>
                      <a:srgbClr val="16191F"/>
                    </a:solidFill>
                    <a:latin typeface="Courier New"/>
                  </a:rPr>
                  <a:t>,</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"Condition"</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"StringEquals"</a:t>
                </a:r>
                <a:r>
                  <a:rPr lang="en-US" sz="800" b="0" strike="noStrike" spc="-1">
                    <a:solidFill>
                      <a:srgbClr val="16191F"/>
                    </a:solidFill>
                    <a:latin typeface="Courier New"/>
                  </a:rPr>
                  <a:t>: { </a:t>
                </a:r>
                <a:r>
                  <a:rPr lang="en-US" sz="800" b="0" strike="noStrike" spc="-1">
                    <a:solidFill>
                      <a:srgbClr val="986801"/>
                    </a:solidFill>
                    <a:latin typeface="Courier New"/>
                  </a:rPr>
                  <a:t>"AWS:SourceAccount"</a:t>
                </a:r>
                <a:r>
                  <a:rPr lang="en-US" sz="800" b="0" strike="noStrike" spc="-1">
                    <a:solidFill>
                      <a:srgbClr val="16191F"/>
                    </a:solidFill>
                    <a:latin typeface="Courier New"/>
                  </a:rPr>
                  <a:t>: </a:t>
                </a:r>
                <a:r>
                  <a:rPr lang="en-US" sz="800" b="0" strike="noStrike" spc="-1">
                    <a:solidFill>
                      <a:srgbClr val="0B6125"/>
                    </a:solidFill>
                    <a:latin typeface="Courier New"/>
                  </a:rPr>
                  <a:t>"123456789012"</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r>
                  <a:rPr lang="en-US" sz="800" b="0" strike="noStrike" spc="-1">
                    <a:solidFill>
                      <a:srgbClr val="986801"/>
                    </a:solidFill>
                    <a:latin typeface="Courier New"/>
                  </a:rPr>
                  <a:t>"ArnLike"</a:t>
                </a:r>
                <a:r>
                  <a:rPr lang="en-US" sz="800" b="0" strike="noStrike" spc="-1">
                    <a:solidFill>
                      <a:srgbClr val="16191F"/>
                    </a:solidFill>
                    <a:latin typeface="Courier New"/>
                  </a:rPr>
                  <a:t>: { </a:t>
                </a:r>
                <a:r>
                  <a:rPr lang="en-US" sz="800" b="0" strike="noStrike" spc="-1">
                    <a:solidFill>
                      <a:srgbClr val="986801"/>
                    </a:solidFill>
                    <a:latin typeface="Courier New"/>
                  </a:rPr>
                  <a:t>"AWS:SourceArn"</a:t>
                </a:r>
                <a:r>
                  <a:rPr lang="en-US" sz="800" b="0" strike="noStrike" spc="-1">
                    <a:solidFill>
                      <a:srgbClr val="16191F"/>
                    </a:solidFill>
                    <a:latin typeface="Courier New"/>
                  </a:rPr>
                  <a:t>: </a:t>
                </a:r>
                <a:r>
                  <a:rPr lang="en-US" sz="800" b="0" strike="noStrike" spc="-1">
                    <a:solidFill>
                      <a:srgbClr val="0B6125"/>
                    </a:solidFill>
                    <a:latin typeface="Courier New"/>
                  </a:rPr>
                  <a:t>"arn:aws:s3:::my-bucket"</a:t>
                </a: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  }</a:t>
                </a:r>
                <a:endParaRPr lang="en-US" sz="800" b="0" strike="noStrike" spc="-1">
                  <a:latin typeface="Arial"/>
                </a:endParaRPr>
              </a:p>
              <a:p>
                <a:pPr>
                  <a:lnSpc>
                    <a:spcPct val="100000"/>
                  </a:lnSpc>
                </a:pPr>
                <a:r>
                  <a:rPr lang="en-US" sz="800" b="0" strike="noStrike" spc="-1">
                    <a:solidFill>
                      <a:srgbClr val="16191F"/>
                    </a:solidFill>
                    <a:latin typeface="Courier New"/>
                  </a:rPr>
                  <a:t>]</a:t>
                </a:r>
                <a:endParaRPr lang="en-US" sz="800" b="0" strike="noStrike" spc="-1">
                  <a:latin typeface="Arial"/>
                </a:endParaRPr>
              </a:p>
            </p:txBody>
          </p:sp>
          <p:sp>
            <p:nvSpPr>
              <p:cNvPr id="419" name="CustomShape 17"/>
              <p:cNvSpPr/>
              <p:nvPr/>
            </p:nvSpPr>
            <p:spPr>
              <a:xfrm>
                <a:off x="812160" y="2757600"/>
                <a:ext cx="2919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Lambda Resource-side Policy:</a:t>
                </a:r>
                <a:endParaRPr lang="en-US" sz="1800" b="0" strike="noStrike" spc="-1">
                  <a:latin typeface="Arial"/>
                </a:endParaRPr>
              </a:p>
            </p:txBody>
          </p:sp>
          <p:sp>
            <p:nvSpPr>
              <p:cNvPr id="420" name="CustomShape 18"/>
              <p:cNvSpPr/>
              <p:nvPr/>
            </p:nvSpPr>
            <p:spPr>
              <a:xfrm>
                <a:off x="2533680" y="1319400"/>
                <a:ext cx="697680" cy="683280"/>
              </a:xfrm>
              <a:prstGeom prst="upArrow">
                <a:avLst>
                  <a:gd name="adj1" fmla="val 50000"/>
                  <a:gd name="adj2" fmla="val 50000"/>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grpSp>
        <p:nvGrpSpPr>
          <p:cNvPr id="421" name="Group 19"/>
          <p:cNvGrpSpPr/>
          <p:nvPr/>
        </p:nvGrpSpPr>
        <p:grpSpPr>
          <a:xfrm>
            <a:off x="4471200" y="2223720"/>
            <a:ext cx="4611240" cy="2409840"/>
            <a:chOff x="4471200" y="2223720"/>
            <a:chExt cx="4611240" cy="2409840"/>
          </a:xfrm>
        </p:grpSpPr>
        <p:sp>
          <p:nvSpPr>
            <p:cNvPr id="422" name="CustomShape 20"/>
            <p:cNvSpPr/>
            <p:nvPr/>
          </p:nvSpPr>
          <p:spPr>
            <a:xfrm>
              <a:off x="4501800" y="2538360"/>
              <a:ext cx="4580640" cy="610560"/>
            </a:xfrm>
            <a:prstGeom prst="roundRect">
              <a:avLst>
                <a:gd name="adj" fmla="val 16667"/>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nvGrpSpPr>
            <p:cNvPr id="423" name="Group 21"/>
            <p:cNvGrpSpPr/>
            <p:nvPr/>
          </p:nvGrpSpPr>
          <p:grpSpPr>
            <a:xfrm>
              <a:off x="4471200" y="2223720"/>
              <a:ext cx="4599360" cy="2409840"/>
              <a:chOff x="4471200" y="2223720"/>
              <a:chExt cx="4599360" cy="2409840"/>
            </a:xfrm>
          </p:grpSpPr>
          <p:grpSp>
            <p:nvGrpSpPr>
              <p:cNvPr id="424" name="Group 22"/>
              <p:cNvGrpSpPr/>
              <p:nvPr/>
            </p:nvGrpSpPr>
            <p:grpSpPr>
              <a:xfrm>
                <a:off x="4471200" y="2490840"/>
                <a:ext cx="4599360" cy="631800"/>
                <a:chOff x="4471200" y="2490840"/>
                <a:chExt cx="4599360" cy="631800"/>
              </a:xfrm>
            </p:grpSpPr>
            <p:sp>
              <p:nvSpPr>
                <p:cNvPr id="425" name="CustomShape 23"/>
                <p:cNvSpPr/>
                <p:nvPr/>
              </p:nvSpPr>
              <p:spPr>
                <a:xfrm>
                  <a:off x="5033520" y="2490840"/>
                  <a:ext cx="3169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Requires Lambda </a:t>
                  </a:r>
                  <a:r>
                    <a:rPr lang="en-US" sz="1800" b="1" strike="noStrike" spc="-1">
                      <a:solidFill>
                        <a:srgbClr val="000000"/>
                      </a:solidFill>
                      <a:latin typeface="Calibri"/>
                    </a:rPr>
                    <a:t>execution</a:t>
                  </a:r>
                  <a:r>
                    <a:rPr lang="en-US" sz="1800" b="0" strike="noStrike" spc="-1">
                      <a:solidFill>
                        <a:srgbClr val="000000"/>
                      </a:solidFill>
                      <a:latin typeface="Calibri"/>
                    </a:rPr>
                    <a:t> role</a:t>
                  </a:r>
                  <a:endParaRPr lang="en-US" sz="1800" b="0" strike="noStrike" spc="-1">
                    <a:latin typeface="Arial"/>
                  </a:endParaRPr>
                </a:p>
              </p:txBody>
            </p:sp>
            <p:sp>
              <p:nvSpPr>
                <p:cNvPr id="426" name="CustomShape 24"/>
                <p:cNvSpPr/>
                <p:nvPr/>
              </p:nvSpPr>
              <p:spPr>
                <a:xfrm>
                  <a:off x="4471200" y="2757960"/>
                  <a:ext cx="4599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Calibri"/>
                    </a:rPr>
                    <a:t>“lambda </a:t>
                  </a:r>
                  <a:r>
                    <a:rPr lang="en-US" sz="1800" b="1" i="1" strike="noStrike" spc="-1">
                      <a:solidFill>
                        <a:srgbClr val="000000"/>
                      </a:solidFill>
                      <a:latin typeface="Calibri"/>
                    </a:rPr>
                    <a:t>executing</a:t>
                  </a:r>
                  <a:r>
                    <a:rPr lang="en-US" sz="1800" b="0" i="1" strike="noStrike" spc="-1">
                      <a:solidFill>
                        <a:srgbClr val="000000"/>
                      </a:solidFill>
                      <a:latin typeface="Calibri"/>
                    </a:rPr>
                    <a:t> API call on downstream svc”</a:t>
                  </a:r>
                  <a:endParaRPr lang="en-US" sz="1800" b="0" strike="noStrike" spc="-1">
                    <a:latin typeface="Arial"/>
                  </a:endParaRPr>
                </a:p>
              </p:txBody>
            </p:sp>
          </p:grpSp>
          <p:sp>
            <p:nvSpPr>
              <p:cNvPr id="427" name="CustomShape 25"/>
              <p:cNvSpPr/>
              <p:nvPr/>
            </p:nvSpPr>
            <p:spPr>
              <a:xfrm>
                <a:off x="5375160" y="3171600"/>
                <a:ext cx="354024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Roles have 2 parts:</a:t>
                </a:r>
                <a:endParaRPr lang="en-US" sz="1800" b="0" strike="noStrike" spc="-1">
                  <a:latin typeface="Arial"/>
                </a:endParaRPr>
              </a:p>
              <a:p>
                <a:pPr marL="343080" indent="-342720">
                  <a:lnSpc>
                    <a:spcPct val="100000"/>
                  </a:lnSpc>
                  <a:buClr>
                    <a:srgbClr val="000000"/>
                  </a:buClr>
                  <a:buFont typeface="StarSymbol"/>
                  <a:buAutoNum type="arabicParenR"/>
                </a:pPr>
                <a:r>
                  <a:rPr lang="en-US" sz="1800" b="0" strike="noStrike" spc="-1">
                    <a:solidFill>
                      <a:srgbClr val="000000"/>
                    </a:solidFill>
                    <a:latin typeface="Calibri"/>
                  </a:rPr>
                  <a:t>Role with PD (permission)</a:t>
                </a:r>
                <a:endParaRPr lang="en-US" sz="1800" b="0" strike="noStrike" spc="-1">
                  <a:latin typeface="Arial"/>
                </a:endParaRPr>
              </a:p>
              <a:p>
                <a:pPr marL="343080" indent="-342720">
                  <a:lnSpc>
                    <a:spcPct val="100000"/>
                  </a:lnSpc>
                  <a:buClr>
                    <a:srgbClr val="000000"/>
                  </a:buClr>
                  <a:buFont typeface="StarSymbol"/>
                  <a:buAutoNum type="arabicParenR"/>
                </a:pPr>
                <a:r>
                  <a:rPr lang="en-US" sz="1800" b="0" strike="noStrike" spc="-1">
                    <a:solidFill>
                      <a:srgbClr val="000000"/>
                    </a:solidFill>
                    <a:latin typeface="Calibri"/>
                  </a:rPr>
                  <a:t>Trust relationship to allow principal (Lambda) to assume role</a:t>
                </a:r>
                <a:endParaRPr lang="en-US" sz="1800" b="0" strike="noStrike" spc="-1">
                  <a:latin typeface="Arial"/>
                </a:endParaRPr>
              </a:p>
            </p:txBody>
          </p:sp>
          <p:sp>
            <p:nvSpPr>
              <p:cNvPr id="428" name="CustomShape 26"/>
              <p:cNvSpPr/>
              <p:nvPr/>
            </p:nvSpPr>
            <p:spPr>
              <a:xfrm>
                <a:off x="5679360" y="2223720"/>
                <a:ext cx="697680" cy="307440"/>
              </a:xfrm>
              <a:prstGeom prst="upArrow">
                <a:avLst>
                  <a:gd name="adj1" fmla="val 50000"/>
                  <a:gd name="adj2" fmla="val 50000"/>
                </a:avLst>
              </a:prstGeom>
              <a:solidFill>
                <a:schemeClr val="bg1">
                  <a:lumMod val="85000"/>
                </a:schemeClr>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Lambda Execution role for DDB</a:t>
            </a:r>
          </a:p>
        </p:txBody>
      </p:sp>
      <p:sp>
        <p:nvSpPr>
          <p:cNvPr id="430" name="CustomShape 2"/>
          <p:cNvSpPr/>
          <p:nvPr/>
        </p:nvSpPr>
        <p:spPr>
          <a:xfrm>
            <a:off x="482760" y="1137600"/>
            <a:ext cx="3488040" cy="328716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986801"/>
                </a:solidFill>
                <a:latin typeface="Courier New"/>
              </a:rPr>
              <a:t>"Version"</a:t>
            </a:r>
            <a:r>
              <a:rPr lang="en-US" sz="1400" b="0" strike="noStrike" spc="-1">
                <a:solidFill>
                  <a:srgbClr val="16191F"/>
                </a:solidFill>
                <a:latin typeface="Courier New"/>
              </a:rPr>
              <a:t>: </a:t>
            </a:r>
            <a:r>
              <a:rPr lang="en-US" sz="1400" b="0" strike="noStrike" spc="-1">
                <a:solidFill>
                  <a:srgbClr val="0B6125"/>
                </a:solidFill>
                <a:latin typeface="Courier New"/>
              </a:rPr>
              <a:t>"2012-10-17"</a:t>
            </a: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"Statement"</a:t>
            </a: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"Effect"</a:t>
            </a:r>
            <a:r>
              <a:rPr lang="en-US" sz="1400" b="0" strike="noStrike" spc="-1">
                <a:solidFill>
                  <a:srgbClr val="16191F"/>
                </a:solidFill>
                <a:latin typeface="Courier New"/>
              </a:rPr>
              <a:t>: </a:t>
            </a:r>
            <a:r>
              <a:rPr lang="en-US" sz="1400" b="0" strike="noStrike" spc="-1">
                <a:solidFill>
                  <a:srgbClr val="0B6125"/>
                </a:solidFill>
                <a:latin typeface="Courier New"/>
              </a:rPr>
              <a:t>"Allow"</a:t>
            </a: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986801"/>
                </a:solidFill>
                <a:latin typeface="Courier New"/>
              </a:rPr>
              <a:t>"Action"</a:t>
            </a:r>
            <a:r>
              <a:rPr lang="en-US" sz="1400" b="0" strike="noStrike" spc="-1">
                <a:solidFill>
                  <a:srgbClr val="000000"/>
                </a:solidFill>
                <a:latin typeface="Courier New"/>
              </a:rPr>
              <a:t>: [</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0B6125"/>
                </a:solidFill>
                <a:latin typeface="Courier New"/>
              </a:rPr>
              <a:t>"dynamodb:PutItem"</a:t>
            </a: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0B6125"/>
                </a:solidFill>
                <a:latin typeface="Courier New"/>
              </a:rPr>
              <a:t>"logs:CreateLogGroup"</a:t>
            </a: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0B6125"/>
                </a:solidFill>
                <a:latin typeface="Courier New"/>
              </a:rPr>
              <a:t>"logs:CreateLogStream"</a:t>
            </a: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0B6125"/>
                </a:solidFill>
                <a:latin typeface="Courier New"/>
              </a:rPr>
              <a:t>"logs:PutLogEvents"</a:t>
            </a:r>
            <a:r>
              <a:rPr lang="en-US" sz="1400" b="0" strike="noStrike" spc="-1">
                <a:solidFill>
                  <a:srgbClr val="000000"/>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endParaRPr lang="en-US" sz="1400" b="0" strike="noStrike" spc="-1">
              <a:latin typeface="Arial"/>
            </a:endParaRPr>
          </a:p>
          <a:p>
            <a:pPr>
              <a:lnSpc>
                <a:spcPct val="100000"/>
              </a:lnSpc>
            </a:pPr>
            <a:r>
              <a:rPr lang="en-US" sz="1400" b="0" strike="noStrike" spc="-1">
                <a:solidFill>
                  <a:srgbClr val="000000"/>
                </a:solidFill>
                <a:latin typeface="Courier New"/>
              </a:rPr>
              <a:t>      </a:t>
            </a:r>
            <a:r>
              <a:rPr lang="en-US" sz="1400" b="0" strike="noStrike" spc="-1">
                <a:solidFill>
                  <a:srgbClr val="986801"/>
                </a:solidFill>
                <a:latin typeface="Courier New"/>
              </a:rPr>
              <a:t>"Resource"</a:t>
            </a:r>
            <a:r>
              <a:rPr lang="en-US" sz="1400" b="0" strike="noStrike" spc="-1">
                <a:solidFill>
                  <a:srgbClr val="000000"/>
                </a:solidFill>
                <a:latin typeface="Courier New"/>
              </a:rPr>
              <a:t>: </a:t>
            </a:r>
            <a:r>
              <a:rPr lang="en-US" sz="1400" b="0" strike="noStrike" spc="-1">
                <a:solidFill>
                  <a:srgbClr val="0B6125"/>
                </a:solidFill>
                <a:latin typeface="Courier New"/>
              </a:rPr>
              <a:t>"*"</a:t>
            </a:r>
            <a:endParaRPr lang="en-US" sz="1400" b="0" strike="noStrike" spc="-1">
              <a:latin typeface="Arial"/>
            </a:endParaRPr>
          </a:p>
          <a:p>
            <a:pPr>
              <a:lnSpc>
                <a:spcPct val="100000"/>
              </a:lnSpc>
            </a:pPr>
            <a:r>
              <a:rPr lang="en-US" sz="1400" b="0" strike="noStrike" spc="-1">
                <a:solidFill>
                  <a:srgbClr val="000000"/>
                </a:solidFill>
                <a:latin typeface="Courier New"/>
              </a:rPr>
              <a:t>    }</a:t>
            </a:r>
            <a:endParaRPr lang="en-US" sz="1400" b="0" strike="noStrike" spc="-1">
              <a:latin typeface="Arial"/>
            </a:endParaRPr>
          </a:p>
          <a:p>
            <a:pPr>
              <a:lnSpc>
                <a:spcPct val="100000"/>
              </a:lnSpc>
            </a:pPr>
            <a:r>
              <a:rPr lang="en-US" sz="1400" b="0" strike="noStrike" spc="-1">
                <a:solidFill>
                  <a:srgbClr val="000000"/>
                </a:solidFill>
                <a:latin typeface="Courier New"/>
              </a:rPr>
              <a:t>  ]</a:t>
            </a:r>
            <a:endParaRPr lang="en-US" sz="1400" b="0" strike="noStrike" spc="-1">
              <a:latin typeface="Arial"/>
            </a:endParaRPr>
          </a:p>
          <a:p>
            <a:pPr>
              <a:lnSpc>
                <a:spcPct val="100000"/>
              </a:lnSpc>
            </a:pPr>
            <a:r>
              <a:rPr lang="en-US" sz="1400" b="0" strike="noStrike" spc="-1">
                <a:solidFill>
                  <a:srgbClr val="000000"/>
                </a:solidFill>
                <a:latin typeface="Courier New"/>
              </a:rPr>
              <a:t>}</a:t>
            </a:r>
            <a:endParaRPr lang="en-US" sz="1400" b="0" strike="noStrike" spc="-1">
              <a:latin typeface="Arial"/>
            </a:endParaRPr>
          </a:p>
        </p:txBody>
      </p:sp>
      <p:sp>
        <p:nvSpPr>
          <p:cNvPr id="431" name="CustomShape 3"/>
          <p:cNvSpPr/>
          <p:nvPr/>
        </p:nvSpPr>
        <p:spPr>
          <a:xfrm>
            <a:off x="805680" y="768600"/>
            <a:ext cx="4571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StarSymbol"/>
              <a:buAutoNum type="arabicParenR"/>
            </a:pPr>
            <a:r>
              <a:rPr lang="en-US" sz="1800" b="0" strike="noStrike" spc="-1">
                <a:solidFill>
                  <a:srgbClr val="000000"/>
                </a:solidFill>
                <a:latin typeface="Calibri"/>
              </a:rPr>
              <a:t>Role with PD (permission)</a:t>
            </a:r>
            <a:endParaRPr lang="en-US" sz="1800" b="0" strike="noStrike" spc="-1">
              <a:latin typeface="Arial"/>
            </a:endParaRPr>
          </a:p>
        </p:txBody>
      </p:sp>
      <p:sp>
        <p:nvSpPr>
          <p:cNvPr id="432" name="CustomShape 4"/>
          <p:cNvSpPr/>
          <p:nvPr/>
        </p:nvSpPr>
        <p:spPr>
          <a:xfrm>
            <a:off x="4575240" y="768600"/>
            <a:ext cx="45716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Calibri"/>
              <a:buAutoNum type="arabicParenR" startAt="2"/>
            </a:pPr>
            <a:r>
              <a:rPr lang="en-US" sz="1800" b="0" strike="noStrike" spc="-1">
                <a:solidFill>
                  <a:srgbClr val="000000"/>
                </a:solidFill>
                <a:latin typeface="Calibri"/>
              </a:rPr>
              <a:t>Trust relationship (trust-policy.json)</a:t>
            </a:r>
            <a:endParaRPr lang="en-US" sz="1800" b="0" strike="noStrike" spc="-1">
              <a:latin typeface="Arial"/>
            </a:endParaRPr>
          </a:p>
        </p:txBody>
      </p:sp>
      <p:sp>
        <p:nvSpPr>
          <p:cNvPr id="433" name="CustomShape 5"/>
          <p:cNvSpPr/>
          <p:nvPr/>
        </p:nvSpPr>
        <p:spPr>
          <a:xfrm>
            <a:off x="4189320" y="1137600"/>
            <a:ext cx="4555080" cy="264780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"Version"</a:t>
            </a:r>
            <a:r>
              <a:rPr lang="en-US" sz="1400" b="0" strike="noStrike" spc="-1">
                <a:solidFill>
                  <a:srgbClr val="16191F"/>
                </a:solidFill>
                <a:latin typeface="Courier New"/>
              </a:rPr>
              <a:t>: </a:t>
            </a:r>
            <a:r>
              <a:rPr lang="en-US" sz="1400" b="0" strike="noStrike" spc="-1">
                <a:solidFill>
                  <a:srgbClr val="0B6125"/>
                </a:solidFill>
                <a:latin typeface="Courier New"/>
              </a:rPr>
              <a:t>"2012-10-17"</a:t>
            </a: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"Statement"</a:t>
            </a: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"Effect"</a:t>
            </a:r>
            <a:r>
              <a:rPr lang="en-US" sz="1400" b="0" strike="noStrike" spc="-1">
                <a:solidFill>
                  <a:srgbClr val="16191F"/>
                </a:solidFill>
                <a:latin typeface="Courier New"/>
              </a:rPr>
              <a:t>: </a:t>
            </a:r>
            <a:r>
              <a:rPr lang="en-US" sz="1400" b="0" strike="noStrike" spc="-1">
                <a:solidFill>
                  <a:srgbClr val="0B6125"/>
                </a:solidFill>
                <a:latin typeface="Courier New"/>
              </a:rPr>
              <a:t>"Allow"</a:t>
            </a:r>
            <a:r>
              <a:rPr lang="en-US" sz="1400" b="0" strike="noStrike" spc="-1">
                <a:solidFill>
                  <a:srgbClr val="16191F"/>
                </a:solidFill>
                <a:latin typeface="Courier New"/>
              </a:rPr>
              <a:t>,</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"Principal"</a:t>
            </a: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"Service"</a:t>
            </a:r>
            <a:r>
              <a:rPr lang="en-US" sz="1400" b="0" strike="noStrike" spc="-1">
                <a:solidFill>
                  <a:srgbClr val="16191F"/>
                </a:solidFill>
                <a:latin typeface="Courier New"/>
              </a:rPr>
              <a:t>: </a:t>
            </a:r>
            <a:r>
              <a:rPr lang="en-US" sz="1400" b="0" strike="noStrike" spc="-1">
                <a:solidFill>
                  <a:srgbClr val="0B6125"/>
                </a:solidFill>
                <a:latin typeface="Courier New"/>
              </a:rPr>
              <a:t>"lambda.amazonaws.com“</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r>
              <a:rPr lang="en-US" sz="1400" b="0" strike="noStrike" spc="-1">
                <a:solidFill>
                  <a:srgbClr val="986801"/>
                </a:solidFill>
                <a:latin typeface="Courier New"/>
              </a:rPr>
              <a:t>"Action"</a:t>
            </a:r>
            <a:r>
              <a:rPr lang="en-US" sz="1400" b="0" strike="noStrike" spc="-1">
                <a:solidFill>
                  <a:srgbClr val="16191F"/>
                </a:solidFill>
                <a:latin typeface="Courier New"/>
              </a:rPr>
              <a:t>: </a:t>
            </a:r>
            <a:r>
              <a:rPr lang="en-US" sz="1400" b="0" strike="noStrike" spc="-1">
                <a:solidFill>
                  <a:srgbClr val="0B6125"/>
                </a:solidFill>
                <a:latin typeface="Courier New"/>
              </a:rPr>
              <a:t>"sts:AssumeRole“</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  ]</a:t>
            </a:r>
            <a:endParaRPr lang="en-US" sz="1400" b="0" strike="noStrike" spc="-1">
              <a:latin typeface="Arial"/>
            </a:endParaRPr>
          </a:p>
          <a:p>
            <a:pPr>
              <a:lnSpc>
                <a:spcPct val="100000"/>
              </a:lnSpc>
            </a:pPr>
            <a:r>
              <a:rPr lang="en-US" sz="1400" b="0" strike="noStrike" spc="-1">
                <a:solidFill>
                  <a:srgbClr val="16191F"/>
                </a:solidFill>
                <a:latin typeface="Courier New"/>
              </a:rPr>
              <a:t>}</a:t>
            </a:r>
            <a:endParaRPr lang="en-US" sz="1400" b="0" strike="noStrike" spc="-1">
              <a:latin typeface="Arial"/>
            </a:endParaRPr>
          </a:p>
        </p:txBody>
      </p:sp>
      <p:sp>
        <p:nvSpPr>
          <p:cNvPr id="434" name="CustomShape 6"/>
          <p:cNvSpPr/>
          <p:nvPr/>
        </p:nvSpPr>
        <p:spPr>
          <a:xfrm>
            <a:off x="4173120" y="3861720"/>
            <a:ext cx="4587840" cy="39492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00" b="0" strike="noStrike" spc="-1">
                <a:solidFill>
                  <a:srgbClr val="000000"/>
                </a:solidFill>
                <a:latin typeface="Courier New"/>
              </a:rPr>
              <a:t>aws iam create-role --role-name lambda-ex \n</a:t>
            </a:r>
            <a:endParaRPr lang="en-US" sz="1000" b="0" strike="noStrike" spc="-1">
              <a:latin typeface="Arial"/>
            </a:endParaRPr>
          </a:p>
          <a:p>
            <a:pPr>
              <a:lnSpc>
                <a:spcPct val="100000"/>
              </a:lnSpc>
            </a:pPr>
            <a:r>
              <a:rPr lang="en-US" sz="1000" b="0" strike="noStrike" spc="-1">
                <a:solidFill>
                  <a:srgbClr val="000000"/>
                </a:solidFill>
                <a:latin typeface="Courier New"/>
              </a:rPr>
              <a:t>--assume-role-policy-document file://trust-policy.json</a:t>
            </a:r>
            <a:endParaRPr lang="en-US" sz="1000" b="0" strike="noStrike" spc="-1">
              <a:latin typeface="Arial"/>
            </a:endParaRPr>
          </a:p>
        </p:txBody>
      </p:sp>
      <p:sp>
        <p:nvSpPr>
          <p:cNvPr id="435" name="CustomShape 7"/>
          <p:cNvSpPr/>
          <p:nvPr/>
        </p:nvSpPr>
        <p:spPr>
          <a:xfrm>
            <a:off x="4173120" y="4308120"/>
            <a:ext cx="4587840" cy="69876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000" b="0" strike="noStrike" spc="-1">
                <a:solidFill>
                  <a:srgbClr val="000000"/>
                </a:solidFill>
                <a:latin typeface="Courier New"/>
              </a:rPr>
              <a:t>aws iam attach-role-policy --role-name lambda-ex --policy-arn arn:aws:iam::aws:policy/service-role/NameOfLambdaRoleYouCreatedInStep1</a:t>
            </a:r>
            <a:endParaRPr lang="en-US" sz="1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Logging Services in AWS</a:t>
            </a:r>
          </a:p>
        </p:txBody>
      </p:sp>
      <p:sp>
        <p:nvSpPr>
          <p:cNvPr id="43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CloudTrail</a:t>
            </a:r>
            <a:r>
              <a:rPr lang="en-US" sz="2200" b="0" strike="noStrike" spc="-1">
                <a:solidFill>
                  <a:srgbClr val="000000"/>
                </a:solidFill>
                <a:latin typeface="Calibri"/>
              </a:rPr>
              <a:t>: Logs all GA’d service API calls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Access Logs:</a:t>
            </a: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3"/>
              </a:rPr>
              <a:t>S3</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ELB (</a:t>
            </a:r>
            <a:r>
              <a:rPr lang="en-US" sz="2000" b="0" u="sng" strike="noStrike" spc="-1">
                <a:solidFill>
                  <a:srgbClr val="0000FF"/>
                </a:solidFill>
                <a:uFillTx/>
                <a:latin typeface="Calibri"/>
                <a:hlinkClick r:id="rId4"/>
              </a:rPr>
              <a:t>Application</a:t>
            </a:r>
            <a:r>
              <a:rPr lang="en-US" sz="2000" b="0" strike="noStrike" spc="-1">
                <a:solidFill>
                  <a:srgbClr val="000000"/>
                </a:solidFill>
                <a:latin typeface="Calibri"/>
              </a:rPr>
              <a:t> and </a:t>
            </a:r>
            <a:r>
              <a:rPr lang="en-US" sz="2000" b="0" u="sng" strike="noStrike" spc="-1">
                <a:solidFill>
                  <a:srgbClr val="0000FF"/>
                </a:solidFill>
                <a:uFillTx/>
                <a:latin typeface="Calibri"/>
                <a:hlinkClick r:id="rId5"/>
              </a:rPr>
              <a:t>Network</a:t>
            </a:r>
            <a:r>
              <a:rPr lang="en-US" sz="2000" b="0" strike="noStrike" spc="-1">
                <a:solidFill>
                  <a:srgbClr val="000000"/>
                </a:solidFill>
                <a:latin typeface="Calibri"/>
              </a:rPr>
              <a:t> Load Balancers only)</a:t>
            </a: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6"/>
              </a:rPr>
              <a:t>CloudFront</a:t>
            </a:r>
            <a:r>
              <a:rPr lang="en-US" sz="2000" b="0" strike="noStrike" spc="-1">
                <a:solidFill>
                  <a:srgbClr val="000000"/>
                </a:solidFill>
                <a:latin typeface="Calibri"/>
              </a:rPr>
              <a:t> CDN</a:t>
            </a: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7"/>
              </a:rPr>
              <a:t>API Gateway</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8"/>
              </a:rPr>
              <a:t>KMS</a:t>
            </a:r>
            <a:endParaRPr lang="en-US" sz="2000" b="0" strike="noStrike" spc="-1">
              <a:solidFill>
                <a:srgbClr val="000000"/>
              </a:solidFill>
              <a:latin typeface="Calibri"/>
            </a:endParaRPr>
          </a:p>
          <a:p>
            <a:endParaRPr lang="en-US" sz="2000" b="0" strike="noStrike" spc="-1">
              <a:solidFill>
                <a:srgbClr val="000000"/>
              </a:solidFill>
              <a:latin typeface="Calibri"/>
            </a:endParaRPr>
          </a:p>
          <a:p>
            <a:pPr marL="457200" algn="ctr">
              <a:lnSpc>
                <a:spcPct val="100000"/>
              </a:lnSpc>
              <a:spcBef>
                <a:spcPts val="400"/>
              </a:spcBef>
            </a:pPr>
            <a:r>
              <a:rPr lang="en-US" sz="2000" b="0" strike="noStrike" spc="-1">
                <a:solidFill>
                  <a:srgbClr val="FF0000"/>
                </a:solidFill>
                <a:latin typeface="Calibri"/>
              </a:rPr>
              <a:t>NOTE: ALL of these logs must be turned on!</a:t>
            </a:r>
            <a:endParaRPr lang="en-US" sz="2000" b="0" strike="noStrike" spc="-1">
              <a:solidFill>
                <a:srgbClr val="000000"/>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3</a:t>
            </a:r>
          </a:p>
        </p:txBody>
      </p:sp>
      <p:sp>
        <p:nvSpPr>
          <p:cNvPr id="18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S7: Security Automation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A5: ACTIVITY: Automated WAF rule updates via GuardDuty finding notification (60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S8: Governance, Regulation and Compliance (GRC) Automation (60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A6: ACTIVITY: Automated EC2 and S3 scanning and remediation using Inspector, Macie, and Lambda action (50 mins)Q&amp;A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 (10 mins)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STS Roles in IAM</a:t>
            </a:r>
          </a:p>
        </p:txBody>
      </p:sp>
      <p:sp>
        <p:nvSpPr>
          <p:cNvPr id="439"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User-configurable (15m – 36h) </a:t>
            </a:r>
            <a:r>
              <a:rPr lang="en-US" sz="2200" b="1" strike="noStrike" spc="-1">
                <a:solidFill>
                  <a:srgbClr val="000000"/>
                </a:solidFill>
                <a:latin typeface="Calibri"/>
              </a:rPr>
              <a:t>forced expiration (temporary access ONLY)</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Behind </a:t>
            </a:r>
            <a:r>
              <a:rPr lang="en-US" sz="2200" b="0" u="sng" strike="noStrike" spc="-1">
                <a:solidFill>
                  <a:srgbClr val="0000FF"/>
                </a:solidFill>
                <a:uFillTx/>
                <a:latin typeface="Calibri"/>
                <a:hlinkClick r:id="rId2"/>
              </a:rPr>
              <a:t>Federated access </a:t>
            </a:r>
            <a:r>
              <a:rPr lang="en-US" sz="2200" b="0" strike="noStrike" spc="-1">
                <a:solidFill>
                  <a:srgbClr val="000000"/>
                </a:solidFill>
                <a:latin typeface="Calibri"/>
              </a:rPr>
              <a:t>(internal users – SAML, SSO, AD/LDAP), </a:t>
            </a:r>
            <a:r>
              <a:rPr lang="en-US" sz="2200" b="0" u="sng" strike="noStrike" spc="-1">
                <a:solidFill>
                  <a:srgbClr val="0000FF"/>
                </a:solidFill>
                <a:uFillTx/>
                <a:latin typeface="Calibri"/>
                <a:hlinkClick r:id="rId3"/>
              </a:rPr>
              <a:t>Amazon Cognito </a:t>
            </a:r>
            <a:r>
              <a:rPr lang="en-US" sz="2200" b="0" strike="noStrike" spc="-1">
                <a:solidFill>
                  <a:srgbClr val="000000"/>
                </a:solidFill>
                <a:latin typeface="Calibri"/>
              </a:rPr>
              <a:t>(end users), </a:t>
            </a:r>
            <a:r>
              <a:rPr lang="en-US" sz="2200" b="0" u="sng" strike="noStrike" spc="-1">
                <a:solidFill>
                  <a:srgbClr val="0000FF"/>
                </a:solidFill>
                <a:uFillTx/>
                <a:latin typeface="Calibri"/>
                <a:hlinkClick r:id="rId4"/>
              </a:rPr>
              <a:t>Roles</a:t>
            </a:r>
            <a:r>
              <a:rPr lang="en-US" sz="2200" b="0" strike="noStrike" spc="-1">
                <a:solidFill>
                  <a:srgbClr val="000000"/>
                </a:solidFill>
                <a:latin typeface="Calibri"/>
              </a:rPr>
              <a:t> (esp EC2, ECS/EKS [svc and task], Lambda), </a:t>
            </a:r>
            <a:r>
              <a:rPr lang="en-US" sz="2200" b="0" u="sng" strike="noStrike" spc="-1">
                <a:solidFill>
                  <a:srgbClr val="0000FF"/>
                </a:solidFill>
                <a:uFillTx/>
                <a:latin typeface="Calibri"/>
                <a:hlinkClick r:id="rId5"/>
              </a:rPr>
              <a:t>S3</a:t>
            </a:r>
            <a:r>
              <a:rPr lang="en-US" sz="2200" b="0" strike="noStrike" spc="-1">
                <a:solidFill>
                  <a:srgbClr val="000000"/>
                </a:solidFill>
                <a:latin typeface="Calibri"/>
              </a:rPr>
              <a:t>/</a:t>
            </a:r>
            <a:r>
              <a:rPr lang="en-US" sz="2200" b="0" u="sng" strike="noStrike" spc="-1">
                <a:solidFill>
                  <a:srgbClr val="0000FF"/>
                </a:solidFill>
                <a:uFillTx/>
                <a:latin typeface="Calibri"/>
                <a:hlinkClick r:id="rId6"/>
              </a:rPr>
              <a:t>CloudFront</a:t>
            </a:r>
            <a:r>
              <a:rPr lang="en-US" sz="2200" b="0" strike="noStrike" spc="-1">
                <a:solidFill>
                  <a:srgbClr val="000000"/>
                </a:solidFill>
                <a:latin typeface="Calibri"/>
              </a:rPr>
              <a:t> short-term signed URLs &amp; other time-limited AWS access.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Preferred over long term AK/SK credentials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More secure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Roles need no hardcoded credentials</a:t>
            </a:r>
          </a:p>
          <a:p>
            <a:endParaRPr lang="en-US" sz="2000" b="0" strike="noStrike" spc="-1">
              <a:solidFill>
                <a:srgbClr val="000000"/>
              </a:solidFill>
              <a:latin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441"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comfortable are you with EC2?</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I can spell it </a:t>
            </a:r>
            <a:r>
              <a:rPr lang="en-US" sz="2000" b="0" strike="noStrike" spc="-1">
                <a:solidFill>
                  <a:srgbClr val="000000"/>
                </a:solidFill>
                <a:latin typeface="Wingdings"/>
              </a:rPr>
              <a:t></a:t>
            </a:r>
            <a:endParaRPr lang="en-US" sz="20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Basic proficiency (basic EBS, SG, ENI, VPC config)</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Advanced proficiency (advanced networking, security)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Extensive (it’s a main function of my job)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S5: EC2 &amp; IaaS Automation</a:t>
            </a:r>
          </a:p>
        </p:txBody>
      </p:sp>
      <p:sp>
        <p:nvSpPr>
          <p:cNvPr id="443"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Challenges of EC2 environment (telemetry on the instance, limitations of AWS-level visibility into server internals).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EC2-related services (VPC, Autoscaling, EBS, Systems Manager, Inspector, Secrets Manager, CloudWatch, EventBridge).</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EC2 and Autoscaling hooks.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EC2 Lab.</a:t>
            </a:r>
            <a:endParaRPr lang="en-US" sz="2200" b="0" strike="noStrike" spc="-1">
              <a:solidFill>
                <a:srgbClr val="000000"/>
              </a:solidFill>
              <a:latin typeface="Calibri"/>
            </a:endParaRPr>
          </a:p>
          <a:p>
            <a:pPr>
              <a:lnSpc>
                <a:spcPct val="100000"/>
              </a:lnSpc>
              <a:spcBef>
                <a:spcPts val="439"/>
              </a:spcBef>
            </a:pPr>
            <a:endParaRPr lang="en-US" sz="2200" b="0" strike="noStrike" spc="-1">
              <a:solidFill>
                <a:srgbClr val="000000"/>
              </a:solidFill>
              <a:latin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Challenges of EC2</a:t>
            </a:r>
          </a:p>
        </p:txBody>
      </p:sp>
      <p:sp>
        <p:nvSpPr>
          <p:cNvPr id="44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No native AWS API access to internals of server!</a:t>
            </a:r>
          </a:p>
          <a:p>
            <a:pPr marL="743040" lvl="1" indent="-285480">
              <a:lnSpc>
                <a:spcPct val="100000"/>
              </a:lnSpc>
              <a:spcBef>
                <a:spcPts val="400"/>
              </a:spcBef>
              <a:buClr>
                <a:srgbClr val="000000"/>
              </a:buClr>
              <a:buFont typeface="Arial"/>
              <a:buChar char="•"/>
            </a:pPr>
            <a:r>
              <a:rPr lang="en-US" sz="2000" b="1" strike="noStrike" spc="-1">
                <a:solidFill>
                  <a:srgbClr val="000000"/>
                </a:solidFill>
                <a:latin typeface="Calibri"/>
              </a:rPr>
              <a:t>AWS Systems Manager </a:t>
            </a:r>
            <a:r>
              <a:rPr lang="en-US" sz="2000" b="0" strike="noStrike" spc="-1">
                <a:solidFill>
                  <a:srgbClr val="000000"/>
                </a:solidFill>
                <a:latin typeface="Calibri"/>
              </a:rPr>
              <a:t>(SSM) can help.</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Limited CloudWatch visibility into internal metrics (no RAM utilization metric, for example).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Unique security concerns: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Remote access via SSH / RDP (probably biggest attack vector).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Ongoing patching (of OS, packages) required.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Need permissions to interact w/other AWS services.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It’s “true” IaaS. Wait… what’s IaaS?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IaaS -vs- PaaS -vs- SaaS</a:t>
            </a:r>
          </a:p>
        </p:txBody>
      </p:sp>
      <p:sp>
        <p:nvSpPr>
          <p:cNvPr id="447" name="CustomShape 2"/>
          <p:cNvSpPr/>
          <p:nvPr/>
        </p:nvSpPr>
        <p:spPr>
          <a:xfrm>
            <a:off x="645840" y="766800"/>
            <a:ext cx="7851600" cy="3609720"/>
          </a:xfrm>
          <a:prstGeom prst="triangle">
            <a:avLst>
              <a:gd name="adj" fmla="val 49946"/>
            </a:avLst>
          </a:prstGeom>
          <a:solidFill>
            <a:schemeClr val="bg1"/>
          </a:soli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448" name="Line 3"/>
          <p:cNvSpPr/>
          <p:nvPr/>
        </p:nvSpPr>
        <p:spPr>
          <a:xfrm>
            <a:off x="1918080" y="3206520"/>
            <a:ext cx="5303520" cy="0"/>
          </a:xfrm>
          <a:prstGeom prst="line">
            <a:avLst/>
          </a:prstGeom>
          <a:ln>
            <a:round/>
          </a:ln>
        </p:spPr>
        <p:style>
          <a:lnRef idx="2">
            <a:schemeClr val="accent1"/>
          </a:lnRef>
          <a:fillRef idx="0">
            <a:schemeClr val="accent1"/>
          </a:fillRef>
          <a:effectRef idx="1">
            <a:schemeClr val="accent1"/>
          </a:effectRef>
          <a:fontRef idx="minor"/>
        </p:style>
      </p:sp>
      <p:sp>
        <p:nvSpPr>
          <p:cNvPr id="449" name="Line 4"/>
          <p:cNvSpPr/>
          <p:nvPr/>
        </p:nvSpPr>
        <p:spPr>
          <a:xfrm>
            <a:off x="3194280" y="2044800"/>
            <a:ext cx="2776680" cy="0"/>
          </a:xfrm>
          <a:prstGeom prst="line">
            <a:avLst/>
          </a:prstGeom>
          <a:ln>
            <a:round/>
          </a:ln>
        </p:spPr>
        <p:style>
          <a:lnRef idx="2">
            <a:schemeClr val="accent1"/>
          </a:lnRef>
          <a:fillRef idx="0">
            <a:schemeClr val="accent1"/>
          </a:fillRef>
          <a:effectRef idx="1">
            <a:schemeClr val="accent1"/>
          </a:effectRef>
          <a:fontRef idx="minor"/>
        </p:style>
      </p:sp>
      <p:sp>
        <p:nvSpPr>
          <p:cNvPr id="450" name="CustomShape 5"/>
          <p:cNvSpPr/>
          <p:nvPr/>
        </p:nvSpPr>
        <p:spPr>
          <a:xfrm>
            <a:off x="1777680" y="3206880"/>
            <a:ext cx="50004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Infrastructure aaS – 95% of what AWS offers is this!</a:t>
            </a:r>
            <a:endParaRPr lang="en-US" sz="1800" b="0" strike="noStrike" spc="-1">
              <a:latin typeface="Arial"/>
            </a:endParaRPr>
          </a:p>
        </p:txBody>
      </p:sp>
      <p:sp>
        <p:nvSpPr>
          <p:cNvPr id="451" name="CustomShape 6"/>
          <p:cNvSpPr/>
          <p:nvPr/>
        </p:nvSpPr>
        <p:spPr>
          <a:xfrm>
            <a:off x="2969640" y="2064960"/>
            <a:ext cx="29264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Platform aaS – GCP &amp; Azure started here</a:t>
            </a:r>
            <a:endParaRPr lang="en-US" sz="1800" b="0" strike="noStrike" spc="-1">
              <a:latin typeface="Arial"/>
            </a:endParaRPr>
          </a:p>
        </p:txBody>
      </p:sp>
      <p:sp>
        <p:nvSpPr>
          <p:cNvPr id="452" name="CustomShape 7"/>
          <p:cNvSpPr/>
          <p:nvPr/>
        </p:nvSpPr>
        <p:spPr>
          <a:xfrm>
            <a:off x="1089720" y="637200"/>
            <a:ext cx="3180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Software aaS – think Office 365, Salesforce G’Apps…</a:t>
            </a:r>
            <a:endParaRPr lang="en-US" sz="1800" b="0" strike="noStrike" spc="-1">
              <a:latin typeface="Arial"/>
            </a:endParaRPr>
          </a:p>
        </p:txBody>
      </p:sp>
      <p:sp>
        <p:nvSpPr>
          <p:cNvPr id="453" name="CustomShape 8"/>
          <p:cNvSpPr/>
          <p:nvPr/>
        </p:nvSpPr>
        <p:spPr>
          <a:xfrm>
            <a:off x="1769040" y="3440880"/>
            <a:ext cx="52408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rPr>
              <a:t>“lego building blocks” --  You gotta know intricacies of each piece</a:t>
            </a:r>
            <a:endParaRPr lang="en-US" sz="1400" b="0" strike="noStrike" spc="-1">
              <a:latin typeface="Arial"/>
            </a:endParaRPr>
          </a:p>
          <a:p>
            <a:pPr>
              <a:lnSpc>
                <a:spcPct val="100000"/>
              </a:lnSpc>
            </a:pPr>
            <a:r>
              <a:rPr lang="en-US" sz="1400" b="0" strike="noStrike" spc="-1">
                <a:solidFill>
                  <a:srgbClr val="000000"/>
                </a:solidFill>
                <a:latin typeface="Calibri"/>
              </a:rPr>
              <a:t>But some folks say only “VMs” </a:t>
            </a:r>
            <a:r>
              <a:rPr lang="en-US" sz="1400" b="1" strike="noStrike" spc="-1">
                <a:solidFill>
                  <a:srgbClr val="000000"/>
                </a:solidFill>
                <a:latin typeface="Calibri"/>
              </a:rPr>
              <a:t>(AWS: EC2)</a:t>
            </a:r>
            <a:r>
              <a:rPr lang="en-US" sz="1400" b="0" strike="noStrike" spc="-1">
                <a:solidFill>
                  <a:srgbClr val="000000"/>
                </a:solidFill>
                <a:latin typeface="Calibri"/>
              </a:rPr>
              <a:t> are IaaS… I disagree, BTW…</a:t>
            </a:r>
            <a:endParaRPr lang="en-US" sz="1400" b="0" strike="noStrike" spc="-1">
              <a:latin typeface="Arial"/>
            </a:endParaRPr>
          </a:p>
        </p:txBody>
      </p:sp>
      <p:sp>
        <p:nvSpPr>
          <p:cNvPr id="454" name="CustomShape 9"/>
          <p:cNvSpPr/>
          <p:nvPr/>
        </p:nvSpPr>
        <p:spPr>
          <a:xfrm>
            <a:off x="2947320" y="2594160"/>
            <a:ext cx="380988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a:solidFill>
                  <a:srgbClr val="000000"/>
                </a:solidFill>
                <a:latin typeface="Calibri"/>
              </a:rPr>
              <a:t>“Point and click </a:t>
            </a:r>
            <a:r>
              <a:rPr lang="en-US" sz="1400" b="1" strike="noStrike" spc="-1">
                <a:solidFill>
                  <a:srgbClr val="000000"/>
                </a:solidFill>
                <a:latin typeface="Calibri"/>
              </a:rPr>
              <a:t>custom app </a:t>
            </a:r>
            <a:r>
              <a:rPr lang="en-US" sz="1400" b="0" strike="noStrike" spc="-1">
                <a:solidFill>
                  <a:srgbClr val="000000"/>
                </a:solidFill>
                <a:latin typeface="Calibri"/>
              </a:rPr>
              <a:t>deployment &amp; mgmt”</a:t>
            </a:r>
            <a:endParaRPr lang="en-US" sz="1400" b="0" strike="noStrike" spc="-1">
              <a:latin typeface="Arial"/>
            </a:endParaRPr>
          </a:p>
          <a:p>
            <a:pPr>
              <a:lnSpc>
                <a:spcPct val="100000"/>
              </a:lnSpc>
            </a:pPr>
            <a:r>
              <a:rPr lang="en-US" sz="1400" b="1" strike="noStrike" spc="-1">
                <a:solidFill>
                  <a:srgbClr val="000000"/>
                </a:solidFill>
                <a:latin typeface="Calibri"/>
              </a:rPr>
              <a:t>AWS: Elastic Beanstalk</a:t>
            </a:r>
            <a:endParaRPr lang="en-US" sz="1400" b="0" strike="noStrike" spc="-1">
              <a:latin typeface="Arial"/>
            </a:endParaRPr>
          </a:p>
        </p:txBody>
      </p:sp>
      <p:sp>
        <p:nvSpPr>
          <p:cNvPr id="455" name="CustomShape 10"/>
          <p:cNvSpPr/>
          <p:nvPr/>
        </p:nvSpPr>
        <p:spPr>
          <a:xfrm>
            <a:off x="1089720" y="1202040"/>
            <a:ext cx="202824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Calibri"/>
              </a:rPr>
              <a:t>“non-tecchies point and click to configure app”</a:t>
            </a:r>
            <a:endParaRPr lang="en-US" sz="1400" b="0" strike="noStrike" spc="-1">
              <a:latin typeface="Arial"/>
            </a:endParaRPr>
          </a:p>
          <a:p>
            <a:pPr>
              <a:lnSpc>
                <a:spcPct val="100000"/>
              </a:lnSpc>
            </a:pPr>
            <a:r>
              <a:rPr lang="en-US" sz="1400" b="1" strike="noStrike" spc="-1">
                <a:solidFill>
                  <a:srgbClr val="000000"/>
                </a:solidFill>
                <a:latin typeface="Calibri"/>
              </a:rPr>
              <a:t>AWS Web Console!</a:t>
            </a:r>
            <a:endParaRPr lang="en-US" sz="1400" b="0" strike="noStrike" spc="-1">
              <a:latin typeface="Arial"/>
            </a:endParaRPr>
          </a:p>
        </p:txBody>
      </p:sp>
      <p:sp>
        <p:nvSpPr>
          <p:cNvPr id="456" name="CustomShape 11"/>
          <p:cNvSpPr/>
          <p:nvPr/>
        </p:nvSpPr>
        <p:spPr>
          <a:xfrm>
            <a:off x="77040" y="766800"/>
            <a:ext cx="837000" cy="3609720"/>
          </a:xfrm>
          <a:prstGeom prst="upDown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rot="16200000" vert="vert270" lIns="90000" tIns="45000" rIns="90000" bIns="45000" anchor="ctr">
            <a:noAutofit/>
          </a:bodyPr>
          <a:lstStyle/>
          <a:p>
            <a:pPr algn="ctr">
              <a:lnSpc>
                <a:spcPct val="100000"/>
              </a:lnSpc>
            </a:pPr>
            <a:r>
              <a:rPr lang="en-US" sz="1800" b="0" strike="noStrike" spc="-1">
                <a:solidFill>
                  <a:srgbClr val="FFFFFF"/>
                </a:solidFill>
                <a:latin typeface="Calibri"/>
              </a:rPr>
              <a:t>Control                       Convenience</a:t>
            </a:r>
            <a:endParaRPr lang="en-US" sz="1800" b="0" strike="noStrike" spc="-1">
              <a:latin typeface="Arial"/>
            </a:endParaRPr>
          </a:p>
        </p:txBody>
      </p:sp>
      <p:pic>
        <p:nvPicPr>
          <p:cNvPr id="457" name="Picture 4"/>
          <p:cNvPicPr/>
          <p:nvPr/>
        </p:nvPicPr>
        <p:blipFill>
          <a:blip r:embed="rId2"/>
          <a:stretch/>
        </p:blipFill>
        <p:spPr>
          <a:xfrm>
            <a:off x="7011000" y="614520"/>
            <a:ext cx="2005920" cy="19587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4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4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3"/>
                                        </p:tgtEl>
                                        <p:attrNameLst>
                                          <p:attrName>style.visibility</p:attrName>
                                        </p:attrNameLst>
                                      </p:cBhvr>
                                      <p:to>
                                        <p:strVal val="visible"/>
                                      </p:to>
                                    </p:set>
                                    <p:anim calcmode="lin" valueType="num">
                                      <p:cBhvr additive="repl">
                                        <p:cTn id="19" dur="500" fill="hold"/>
                                        <p:tgtEl>
                                          <p:spTgt spid="453"/>
                                        </p:tgtEl>
                                        <p:attrNameLst>
                                          <p:attrName>ppt_x</p:attrName>
                                        </p:attrNameLst>
                                      </p:cBhvr>
                                      <p:tavLst>
                                        <p:tav tm="0">
                                          <p:val>
                                            <p:strVal val="#ppt_x"/>
                                          </p:val>
                                        </p:tav>
                                        <p:tav tm="100000">
                                          <p:val>
                                            <p:strVal val="#ppt_x"/>
                                          </p:val>
                                        </p:tav>
                                      </p:tavLst>
                                    </p:anim>
                                    <p:anim calcmode="lin" valueType="num">
                                      <p:cBhvr additive="repl">
                                        <p:cTn id="20" dur="500" fill="hold"/>
                                        <p:tgtEl>
                                          <p:spTgt spid="45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54"/>
                                        </p:tgtEl>
                                        <p:attrNameLst>
                                          <p:attrName>style.visibility</p:attrName>
                                        </p:attrNameLst>
                                      </p:cBhvr>
                                      <p:to>
                                        <p:strVal val="visible"/>
                                      </p:to>
                                    </p:set>
                                    <p:anim calcmode="lin" valueType="num">
                                      <p:cBhvr additive="repl">
                                        <p:cTn id="25" dur="500" fill="hold"/>
                                        <p:tgtEl>
                                          <p:spTgt spid="454"/>
                                        </p:tgtEl>
                                        <p:attrNameLst>
                                          <p:attrName>ppt_x</p:attrName>
                                        </p:attrNameLst>
                                      </p:cBhvr>
                                      <p:tavLst>
                                        <p:tav tm="0">
                                          <p:val>
                                            <p:strVal val="#ppt_x"/>
                                          </p:val>
                                        </p:tav>
                                        <p:tav tm="100000">
                                          <p:val>
                                            <p:strVal val="#ppt_x"/>
                                          </p:val>
                                        </p:tav>
                                      </p:tavLst>
                                    </p:anim>
                                    <p:anim calcmode="lin" valueType="num">
                                      <p:cBhvr additive="repl">
                                        <p:cTn id="26" dur="500" fill="hold"/>
                                        <p:tgtEl>
                                          <p:spTgt spid="45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55"/>
                                        </p:tgtEl>
                                        <p:attrNameLst>
                                          <p:attrName>style.visibility</p:attrName>
                                        </p:attrNameLst>
                                      </p:cBhvr>
                                      <p:to>
                                        <p:strVal val="visible"/>
                                      </p:to>
                                    </p:set>
                                    <p:anim calcmode="lin" valueType="num">
                                      <p:cBhvr additive="repl">
                                        <p:cTn id="31" dur="500" fill="hold"/>
                                        <p:tgtEl>
                                          <p:spTgt spid="455"/>
                                        </p:tgtEl>
                                        <p:attrNameLst>
                                          <p:attrName>ppt_x</p:attrName>
                                        </p:attrNameLst>
                                      </p:cBhvr>
                                      <p:tavLst>
                                        <p:tav tm="0">
                                          <p:val>
                                            <p:strVal val="#ppt_x"/>
                                          </p:val>
                                        </p:tav>
                                        <p:tav tm="100000">
                                          <p:val>
                                            <p:strVal val="#ppt_x"/>
                                          </p:val>
                                        </p:tav>
                                      </p:tavLst>
                                    </p:anim>
                                    <p:anim calcmode="lin" valueType="num">
                                      <p:cBhvr additive="repl">
                                        <p:cTn id="32" dur="500" fill="hold"/>
                                        <p:tgtEl>
                                          <p:spTgt spid="45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56"/>
                                        </p:tgtEl>
                                        <p:attrNameLst>
                                          <p:attrName>style.visibility</p:attrName>
                                        </p:attrNameLst>
                                      </p:cBhvr>
                                      <p:to>
                                        <p:strVal val="visible"/>
                                      </p:to>
                                    </p:set>
                                    <p:anim calcmode="lin" valueType="num">
                                      <p:cBhvr additive="repl">
                                        <p:cTn id="37" dur="500" fill="hold"/>
                                        <p:tgtEl>
                                          <p:spTgt spid="456"/>
                                        </p:tgtEl>
                                        <p:attrNameLst>
                                          <p:attrName>ppt_x</p:attrName>
                                        </p:attrNameLst>
                                      </p:cBhvr>
                                      <p:tavLst>
                                        <p:tav tm="0">
                                          <p:val>
                                            <p:strVal val="#ppt_x"/>
                                          </p:val>
                                        </p:tav>
                                        <p:tav tm="100000">
                                          <p:val>
                                            <p:strVal val="#ppt_x"/>
                                          </p:val>
                                        </p:tav>
                                      </p:tavLst>
                                    </p:anim>
                                    <p:anim calcmode="lin" valueType="num">
                                      <p:cBhvr additive="repl">
                                        <p:cTn id="38" dur="500" fill="hold"/>
                                        <p:tgtEl>
                                          <p:spTgt spid="45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EC2 Internals</a:t>
            </a:r>
          </a:p>
        </p:txBody>
      </p:sp>
      <p:sp>
        <p:nvSpPr>
          <p:cNvPr id="459" name="CustomShape 2"/>
          <p:cNvSpPr/>
          <p:nvPr/>
        </p:nvSpPr>
        <p:spPr>
          <a:xfrm>
            <a:off x="1719000" y="202248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FAFAFA"/>
                </a:solidFill>
                <a:latin typeface="Arial"/>
              </a:rPr>
              <a:t>NAT gateway</a:t>
            </a:r>
            <a:endParaRPr lang="en-US" sz="1100" b="0" strike="noStrike" spc="-1">
              <a:latin typeface="Arial"/>
            </a:endParaRPr>
          </a:p>
        </p:txBody>
      </p:sp>
      <p:sp>
        <p:nvSpPr>
          <p:cNvPr id="460" name="CustomShape 3"/>
          <p:cNvSpPr/>
          <p:nvPr/>
        </p:nvSpPr>
        <p:spPr>
          <a:xfrm>
            <a:off x="3643560" y="2661480"/>
            <a:ext cx="2053800" cy="1429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EC2 Instance</a:t>
            </a:r>
            <a:endParaRPr lang="en-US" sz="1100" b="0" strike="noStrike" spc="-1">
              <a:latin typeface="Arial"/>
            </a:endParaRPr>
          </a:p>
          <a:p>
            <a:pPr algn="ctr">
              <a:lnSpc>
                <a:spcPct val="100000"/>
              </a:lnSpc>
            </a:pP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H/W ½ (instance type)</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S/W ½ (Amazon Machine Image) or “AMI”</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May have local (ephemeral) disk</a:t>
            </a:r>
            <a:endParaRPr lang="en-US" sz="1100" b="0" strike="noStrike" spc="-1">
              <a:latin typeface="Arial"/>
            </a:endParaRPr>
          </a:p>
          <a:p>
            <a:pPr marL="171360" indent="-171000">
              <a:lnSpc>
                <a:spcPct val="100000"/>
              </a:lnSpc>
              <a:buClr>
                <a:srgbClr val="000000"/>
              </a:buClr>
              <a:buFont typeface="Arial"/>
              <a:buChar char="•"/>
            </a:pPr>
            <a:r>
              <a:rPr lang="en-US" sz="1100" b="0" strike="noStrike" spc="-1">
                <a:solidFill>
                  <a:srgbClr val="000000"/>
                </a:solidFill>
                <a:latin typeface="Arial"/>
              </a:rPr>
              <a:t>At least one NIC card (ENI)</a:t>
            </a:r>
            <a:endParaRPr lang="en-US" sz="1100" b="0" strike="noStrike" spc="-1">
              <a:latin typeface="Arial"/>
            </a:endParaRPr>
          </a:p>
        </p:txBody>
      </p:sp>
      <p:pic>
        <p:nvPicPr>
          <p:cNvPr id="461" name="Graphic 18"/>
          <p:cNvPicPr/>
          <p:nvPr/>
        </p:nvPicPr>
        <p:blipFill>
          <a:blip r:embed="rId2"/>
          <a:stretch/>
        </p:blipFill>
        <p:spPr>
          <a:xfrm>
            <a:off x="3852360" y="1209240"/>
            <a:ext cx="1623600" cy="1452240"/>
          </a:xfrm>
          <a:prstGeom prst="rect">
            <a:avLst/>
          </a:prstGeom>
          <a:ln>
            <a:noFill/>
          </a:ln>
        </p:spPr>
      </p:pic>
      <p:sp>
        <p:nvSpPr>
          <p:cNvPr id="462" name="CustomShape 4"/>
          <p:cNvSpPr/>
          <p:nvPr/>
        </p:nvSpPr>
        <p:spPr>
          <a:xfrm>
            <a:off x="6846480" y="2661480"/>
            <a:ext cx="11412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EBS Volume</a:t>
            </a:r>
            <a:endParaRPr lang="en-US" sz="1100" b="0" strike="noStrike" spc="-1">
              <a:latin typeface="Arial"/>
            </a:endParaRPr>
          </a:p>
        </p:txBody>
      </p:sp>
      <p:pic>
        <p:nvPicPr>
          <p:cNvPr id="463" name="Graphic 16"/>
          <p:cNvPicPr/>
          <p:nvPr/>
        </p:nvPicPr>
        <p:blipFill>
          <a:blip r:embed="rId3"/>
          <a:stretch/>
        </p:blipFill>
        <p:spPr>
          <a:xfrm>
            <a:off x="7196400" y="2204280"/>
            <a:ext cx="456840" cy="456840"/>
          </a:xfrm>
          <a:prstGeom prst="rect">
            <a:avLst/>
          </a:prstGeom>
          <a:ln>
            <a:noFill/>
          </a:ln>
        </p:spPr>
      </p:pic>
      <p:pic>
        <p:nvPicPr>
          <p:cNvPr id="464" name="Graphic 42"/>
          <p:cNvPicPr/>
          <p:nvPr/>
        </p:nvPicPr>
        <p:blipFill>
          <a:blip r:embed="rId4"/>
          <a:stretch/>
        </p:blipFill>
        <p:spPr>
          <a:xfrm>
            <a:off x="7196400" y="3198600"/>
            <a:ext cx="456840" cy="456840"/>
          </a:xfrm>
          <a:prstGeom prst="rect">
            <a:avLst/>
          </a:prstGeom>
          <a:ln>
            <a:noFill/>
          </a:ln>
        </p:spPr>
      </p:pic>
      <p:sp>
        <p:nvSpPr>
          <p:cNvPr id="465" name="CustomShape 5"/>
          <p:cNvSpPr/>
          <p:nvPr/>
        </p:nvSpPr>
        <p:spPr>
          <a:xfrm>
            <a:off x="6934680" y="3677040"/>
            <a:ext cx="987120" cy="425160"/>
          </a:xfrm>
          <a:prstGeom prst="rect">
            <a:avLst/>
          </a:prstGeom>
          <a:noFill/>
          <a:ln>
            <a:noFill/>
          </a:ln>
        </p:spPr>
        <p:style>
          <a:lnRef idx="0">
            <a:scrgbClr r="0" g="0" b="0"/>
          </a:lnRef>
          <a:fillRef idx="0">
            <a:scrgbClr r="0" g="0" b="0"/>
          </a:fillRef>
          <a:effectRef idx="0">
            <a:scrgbClr r="0" g="0" b="0"/>
          </a:effectRef>
          <a:fontRef idx="minor"/>
        </p:style>
        <p:txBody>
          <a:bodyPr lIns="0" tIns="45000" rIns="0" bIns="45000">
            <a:spAutoFit/>
          </a:bodyPr>
          <a:lstStyle/>
          <a:p>
            <a:pPr algn="ctr">
              <a:lnSpc>
                <a:spcPct val="100000"/>
              </a:lnSpc>
            </a:pPr>
            <a:r>
              <a:rPr lang="en-US" sz="1100" b="0" strike="noStrike" spc="-1">
                <a:solidFill>
                  <a:srgbClr val="000000"/>
                </a:solidFill>
                <a:latin typeface="Arial"/>
                <a:ea typeface="Amazon Ember"/>
              </a:rPr>
              <a:t>Elastic IP address</a:t>
            </a:r>
            <a:endParaRPr lang="en-US" sz="1100" b="0" strike="noStrike" spc="-1">
              <a:latin typeface="Arial"/>
            </a:endParaRPr>
          </a:p>
        </p:txBody>
      </p:sp>
      <p:sp>
        <p:nvSpPr>
          <p:cNvPr id="466" name="CustomShape 6"/>
          <p:cNvSpPr/>
          <p:nvPr/>
        </p:nvSpPr>
        <p:spPr>
          <a:xfrm>
            <a:off x="802080" y="2663280"/>
            <a:ext cx="13424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Elastic network interface</a:t>
            </a:r>
            <a:endParaRPr lang="en-US" sz="1100" b="0" strike="noStrike" spc="-1">
              <a:latin typeface="Arial"/>
            </a:endParaRPr>
          </a:p>
        </p:txBody>
      </p:sp>
      <p:pic>
        <p:nvPicPr>
          <p:cNvPr id="467" name="Graphic 37"/>
          <p:cNvPicPr/>
          <p:nvPr/>
        </p:nvPicPr>
        <p:blipFill>
          <a:blip r:embed="rId5"/>
          <a:stretch/>
        </p:blipFill>
        <p:spPr>
          <a:xfrm>
            <a:off x="1243440" y="2204280"/>
            <a:ext cx="456840" cy="456840"/>
          </a:xfrm>
          <a:prstGeom prst="rect">
            <a:avLst/>
          </a:prstGeom>
          <a:ln>
            <a:noFill/>
          </a:ln>
        </p:spPr>
      </p:pic>
      <p:sp>
        <p:nvSpPr>
          <p:cNvPr id="468" name="CustomShape 7"/>
          <p:cNvSpPr/>
          <p:nvPr/>
        </p:nvSpPr>
        <p:spPr>
          <a:xfrm>
            <a:off x="3773160" y="678240"/>
            <a:ext cx="1765080" cy="2247840"/>
          </a:xfrm>
          <a:prstGeom prst="rect">
            <a:avLst/>
          </a:prstGeom>
          <a:noFill/>
          <a:ln w="12600">
            <a:solidFill>
              <a:srgbClr val="DF3312"/>
            </a:solidFill>
            <a:round/>
          </a:ln>
        </p:spPr>
        <p:style>
          <a:lnRef idx="2">
            <a:schemeClr val="accent1">
              <a:shade val="50000"/>
            </a:schemeClr>
          </a:lnRef>
          <a:fillRef idx="1">
            <a:schemeClr val="accent1"/>
          </a:fillRef>
          <a:effectRef idx="0">
            <a:schemeClr val="accent1"/>
          </a:effectRef>
          <a:fontRef idx="minor"/>
        </p:style>
        <p:txBody>
          <a:bodyPr lIns="90000" tIns="91440" rIns="90000" bIns="45000" anchorCtr="1">
            <a:noAutofit/>
          </a:bodyPr>
          <a:lstStyle/>
          <a:p>
            <a:pPr algn="ctr">
              <a:lnSpc>
                <a:spcPct val="100000"/>
              </a:lnSpc>
            </a:pPr>
            <a:r>
              <a:rPr lang="en-US" sz="1200" b="0" strike="noStrike" spc="-1">
                <a:solidFill>
                  <a:srgbClr val="DF3312"/>
                </a:solidFill>
                <a:latin typeface="Arial"/>
              </a:rPr>
              <a:t>Security group</a:t>
            </a:r>
            <a:endParaRPr lang="en-US" sz="1200" b="0" strike="noStrike" spc="-1">
              <a:latin typeface="Arial"/>
            </a:endParaRPr>
          </a:p>
          <a:p>
            <a:pPr algn="ctr">
              <a:lnSpc>
                <a:spcPct val="100000"/>
              </a:lnSpc>
            </a:pPr>
            <a:r>
              <a:rPr lang="en-US" sz="1200" b="0" strike="noStrike" spc="-1">
                <a:solidFill>
                  <a:srgbClr val="DF3312"/>
                </a:solidFill>
                <a:latin typeface="Arial"/>
              </a:rPr>
              <a:t>“point &amp; click firewall”</a:t>
            </a:r>
            <a:endParaRPr lang="en-US" sz="1200" b="0" strike="noStrike" spc="-1">
              <a:latin typeface="Arial"/>
            </a:endParaRPr>
          </a:p>
        </p:txBody>
      </p:sp>
      <p:pic>
        <p:nvPicPr>
          <p:cNvPr id="469" name="Graphic 17"/>
          <p:cNvPicPr/>
          <p:nvPr/>
        </p:nvPicPr>
        <p:blipFill>
          <a:blip r:embed="rId6"/>
          <a:stretch/>
        </p:blipFill>
        <p:spPr>
          <a:xfrm>
            <a:off x="7196400" y="924480"/>
            <a:ext cx="568800" cy="568800"/>
          </a:xfrm>
          <a:prstGeom prst="rect">
            <a:avLst/>
          </a:prstGeom>
          <a:ln>
            <a:noFill/>
          </a:ln>
        </p:spPr>
      </p:pic>
      <p:sp>
        <p:nvSpPr>
          <p:cNvPr id="470" name="CustomShape 8"/>
          <p:cNvSpPr/>
          <p:nvPr/>
        </p:nvSpPr>
        <p:spPr>
          <a:xfrm>
            <a:off x="6667560" y="1563480"/>
            <a:ext cx="167544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Amazon CloudWatch</a:t>
            </a:r>
            <a:endParaRPr lang="en-US" sz="1200" b="0" strike="noStrike" spc="-1">
              <a:latin typeface="Arial"/>
            </a:endParaRPr>
          </a:p>
        </p:txBody>
      </p:sp>
      <p:sp>
        <p:nvSpPr>
          <p:cNvPr id="471" name="CustomShape 9"/>
          <p:cNvSpPr/>
          <p:nvPr/>
        </p:nvSpPr>
        <p:spPr>
          <a:xfrm flipV="1">
            <a:off x="5223600" y="1208160"/>
            <a:ext cx="1972440" cy="4014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72" name="CustomShape 10"/>
          <p:cNvSpPr/>
          <p:nvPr/>
        </p:nvSpPr>
        <p:spPr>
          <a:xfrm>
            <a:off x="4112640" y="1426320"/>
            <a:ext cx="1103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CW Agent</a:t>
            </a:r>
            <a:endParaRPr lang="en-US" sz="1800" b="0" strike="noStrike" spc="-1">
              <a:latin typeface="Arial"/>
            </a:endParaRPr>
          </a:p>
        </p:txBody>
      </p:sp>
      <p:sp>
        <p:nvSpPr>
          <p:cNvPr id="473" name="CustomShape 11"/>
          <p:cNvSpPr/>
          <p:nvPr/>
        </p:nvSpPr>
        <p:spPr>
          <a:xfrm>
            <a:off x="4103640" y="1700280"/>
            <a:ext cx="1184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SSM Agent</a:t>
            </a:r>
            <a:endParaRPr lang="en-US" sz="1800" b="0" strike="noStrike" spc="-1">
              <a:latin typeface="Arial"/>
            </a:endParaRPr>
          </a:p>
        </p:txBody>
      </p:sp>
      <p:pic>
        <p:nvPicPr>
          <p:cNvPr id="474" name="Graphic 15"/>
          <p:cNvPicPr/>
          <p:nvPr/>
        </p:nvPicPr>
        <p:blipFill>
          <a:blip r:embed="rId7"/>
          <a:stretch/>
        </p:blipFill>
        <p:spPr>
          <a:xfrm>
            <a:off x="1166760" y="924480"/>
            <a:ext cx="598320" cy="598320"/>
          </a:xfrm>
          <a:prstGeom prst="rect">
            <a:avLst/>
          </a:prstGeom>
          <a:ln>
            <a:noFill/>
          </a:ln>
        </p:spPr>
      </p:pic>
      <p:sp>
        <p:nvSpPr>
          <p:cNvPr id="475" name="CustomShape 12"/>
          <p:cNvSpPr/>
          <p:nvPr/>
        </p:nvSpPr>
        <p:spPr>
          <a:xfrm>
            <a:off x="769320" y="1553040"/>
            <a:ext cx="13752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AWS Systems Manager</a:t>
            </a:r>
            <a:endParaRPr lang="en-US" sz="1200" b="0" strike="noStrike" spc="-1">
              <a:latin typeface="Arial"/>
            </a:endParaRPr>
          </a:p>
        </p:txBody>
      </p:sp>
      <p:sp>
        <p:nvSpPr>
          <p:cNvPr id="476" name="CustomShape 13"/>
          <p:cNvSpPr/>
          <p:nvPr/>
        </p:nvSpPr>
        <p:spPr>
          <a:xfrm rot="10800000">
            <a:off x="1766160" y="1224000"/>
            <a:ext cx="2330640" cy="6606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477" name="Graphic 21"/>
          <p:cNvPicPr/>
          <p:nvPr/>
        </p:nvPicPr>
        <p:blipFill>
          <a:blip r:embed="rId8"/>
          <a:stretch/>
        </p:blipFill>
        <p:spPr>
          <a:xfrm>
            <a:off x="1156320" y="3283560"/>
            <a:ext cx="601200" cy="601200"/>
          </a:xfrm>
          <a:prstGeom prst="rect">
            <a:avLst/>
          </a:prstGeom>
          <a:ln>
            <a:noFill/>
          </a:ln>
        </p:spPr>
      </p:pic>
      <p:sp>
        <p:nvSpPr>
          <p:cNvPr id="478" name="CustomShape 14"/>
          <p:cNvSpPr/>
          <p:nvPr/>
        </p:nvSpPr>
        <p:spPr>
          <a:xfrm>
            <a:off x="393480" y="3960360"/>
            <a:ext cx="2201400" cy="27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200" b="0" strike="noStrike" spc="-1">
                <a:solidFill>
                  <a:srgbClr val="000000"/>
                </a:solidFill>
                <a:latin typeface="Arial"/>
                <a:ea typeface="Amazon Ember"/>
              </a:rPr>
              <a:t>Amazon Inspector</a:t>
            </a:r>
            <a:endParaRPr lang="en-US" sz="1200" b="0" strike="noStrike" spc="-1">
              <a:latin typeface="Arial"/>
            </a:endParaRPr>
          </a:p>
        </p:txBody>
      </p:sp>
      <p:sp>
        <p:nvSpPr>
          <p:cNvPr id="479" name="CustomShape 15"/>
          <p:cNvSpPr/>
          <p:nvPr/>
        </p:nvSpPr>
        <p:spPr>
          <a:xfrm rot="10800000" flipV="1">
            <a:off x="4107240" y="3583440"/>
            <a:ext cx="2349000" cy="143604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480" name="CustomShape 16"/>
          <p:cNvSpPr/>
          <p:nvPr/>
        </p:nvSpPr>
        <p:spPr>
          <a:xfrm>
            <a:off x="4112640" y="1963080"/>
            <a:ext cx="1054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Inspector</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467"/>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463"/>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4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464"/>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4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471"/>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469"/>
                                        </p:tgtEl>
                                        <p:attrNameLst>
                                          <p:attrName>style.visibility</p:attrName>
                                        </p:attrNameLst>
                                      </p:cBhvr>
                                      <p:to>
                                        <p:strVal val="visible"/>
                                      </p:to>
                                    </p:set>
                                  </p:childTnLst>
                                </p:cTn>
                              </p:par>
                              <p:par>
                                <p:cTn id="41" presetID="1" presetClass="entr" fill="hold" nodeType="withEffect">
                                  <p:stCondLst>
                                    <p:cond delay="0"/>
                                  </p:stCondLst>
                                  <p:childTnLst>
                                    <p:set>
                                      <p:cBhvr>
                                        <p:cTn id="42" dur="1" fill="hold">
                                          <p:stCondLst>
                                            <p:cond delay="0"/>
                                          </p:stCondLst>
                                        </p:cTn>
                                        <p:tgtEl>
                                          <p:spTgt spid="4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fill="hold" nodeType="clickEffect">
                                  <p:stCondLst>
                                    <p:cond delay="0"/>
                                  </p:stCondLst>
                                  <p:childTnLst>
                                    <p:set>
                                      <p:cBhvr>
                                        <p:cTn id="46" dur="1" fill="hold">
                                          <p:stCondLst>
                                            <p:cond delay="0"/>
                                          </p:stCondLst>
                                        </p:cTn>
                                        <p:tgtEl>
                                          <p:spTgt spid="4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474"/>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475"/>
                                        </p:tgtEl>
                                        <p:attrNameLst>
                                          <p:attrName>style.visibility</p:attrName>
                                        </p:attrNameLst>
                                      </p:cBhvr>
                                      <p:to>
                                        <p:strVal val="visible"/>
                                      </p:to>
                                    </p:set>
                                  </p:childTnLst>
                                </p:cTn>
                              </p:par>
                              <p:par>
                                <p:cTn id="53" presetID="1" presetClass="entr" fill="hold" nodeType="withEffect">
                                  <p:stCondLst>
                                    <p:cond delay="0"/>
                                  </p:stCondLst>
                                  <p:childTnLst>
                                    <p:set>
                                      <p:cBhvr>
                                        <p:cTn id="54" dur="1" fill="hold">
                                          <p:stCondLst>
                                            <p:cond delay="0"/>
                                          </p:stCondLst>
                                        </p:cTn>
                                        <p:tgtEl>
                                          <p:spTgt spid="4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fill="hold" nodeType="clickEffect">
                                  <p:stCondLst>
                                    <p:cond delay="0"/>
                                  </p:stCondLst>
                                  <p:childTnLst>
                                    <p:set>
                                      <p:cBhvr>
                                        <p:cTn id="58" dur="1" fill="hold">
                                          <p:stCondLst>
                                            <p:cond delay="0"/>
                                          </p:stCondLst>
                                        </p:cTn>
                                        <p:tgtEl>
                                          <p:spTgt spid="4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fill="hold" nodeType="clickEffect">
                                  <p:stCondLst>
                                    <p:cond delay="0"/>
                                  </p:stCondLst>
                                  <p:childTnLst>
                                    <p:set>
                                      <p:cBhvr>
                                        <p:cTn id="62" dur="1" fill="hold">
                                          <p:stCondLst>
                                            <p:cond delay="0"/>
                                          </p:stCondLst>
                                        </p:cTn>
                                        <p:tgtEl>
                                          <p:spTgt spid="479"/>
                                        </p:tgtEl>
                                        <p:attrNameLst>
                                          <p:attrName>style.visibility</p:attrName>
                                        </p:attrNameLst>
                                      </p:cBhvr>
                                      <p:to>
                                        <p:strVal val="visible"/>
                                      </p:to>
                                    </p:set>
                                  </p:childTnLst>
                                </p:cTn>
                              </p:par>
                              <p:par>
                                <p:cTn id="63" presetID="1" presetClass="entr" fill="hold" nodeType="withEffect">
                                  <p:stCondLst>
                                    <p:cond delay="0"/>
                                  </p:stCondLst>
                                  <p:childTnLst>
                                    <p:set>
                                      <p:cBhvr>
                                        <p:cTn id="64" dur="1" fill="hold">
                                          <p:stCondLst>
                                            <p:cond delay="0"/>
                                          </p:stCondLst>
                                        </p:cTn>
                                        <p:tgtEl>
                                          <p:spTgt spid="477"/>
                                        </p:tgtEl>
                                        <p:attrNameLst>
                                          <p:attrName>style.visibility</p:attrName>
                                        </p:attrNameLst>
                                      </p:cBhvr>
                                      <p:to>
                                        <p:strVal val="visible"/>
                                      </p:to>
                                    </p:set>
                                  </p:childTnLst>
                                </p:cTn>
                              </p:par>
                              <p:par>
                                <p:cTn id="65" presetID="1" presetClass="entr" fill="hold" nodeType="withEffect">
                                  <p:stCondLst>
                                    <p:cond delay="0"/>
                                  </p:stCondLst>
                                  <p:childTnLst>
                                    <p:set>
                                      <p:cBhvr>
                                        <p:cTn id="66"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stomShape 1"/>
          <p:cNvSpPr/>
          <p:nvPr/>
        </p:nvSpPr>
        <p:spPr>
          <a:xfrm>
            <a:off x="1686960" y="2127240"/>
            <a:ext cx="1765080" cy="888480"/>
          </a:xfrm>
          <a:prstGeom prst="rect">
            <a:avLst/>
          </a:prstGeom>
          <a:solidFill>
            <a:srgbClr val="E1F2D4">
              <a:alpha val="20000"/>
            </a:srgbClr>
          </a:solidFill>
          <a:ln w="12600">
            <a:noFill/>
          </a:ln>
        </p:spPr>
        <p:style>
          <a:lnRef idx="2">
            <a:schemeClr val="accent1">
              <a:shade val="50000"/>
            </a:schemeClr>
          </a:lnRef>
          <a:fillRef idx="1">
            <a:schemeClr val="accent1"/>
          </a:fillRef>
          <a:effectRef idx="0">
            <a:schemeClr val="accent1"/>
          </a:effectRef>
          <a:fontRef idx="minor"/>
        </p:style>
        <p:txBody>
          <a:bodyPr lIns="502920" tIns="45000" rIns="90000" bIns="45000">
            <a:noAutofit/>
          </a:bodyPr>
          <a:lstStyle/>
          <a:p>
            <a:pPr>
              <a:lnSpc>
                <a:spcPct val="100000"/>
              </a:lnSpc>
            </a:pPr>
            <a:r>
              <a:rPr lang="en-US" sz="1200" b="0" strike="noStrike" spc="-1">
                <a:solidFill>
                  <a:srgbClr val="6BAE3D"/>
                </a:solidFill>
                <a:latin typeface="Arial"/>
              </a:rPr>
              <a:t>Public subnet</a:t>
            </a:r>
            <a:endParaRPr lang="en-US" sz="1200" b="0" strike="noStrike" spc="-1">
              <a:latin typeface="Arial"/>
            </a:endParaRPr>
          </a:p>
        </p:txBody>
      </p:sp>
      <p:sp>
        <p:nvSpPr>
          <p:cNvPr id="482" name="CustomShape 2"/>
          <p:cNvSpPr/>
          <p:nvPr/>
        </p:nvSpPr>
        <p:spPr>
          <a:xfrm>
            <a:off x="5915880" y="2158920"/>
            <a:ext cx="1765080" cy="888480"/>
          </a:xfrm>
          <a:prstGeom prst="rect">
            <a:avLst/>
          </a:prstGeom>
          <a:solidFill>
            <a:srgbClr val="E1F2D4">
              <a:alpha val="20000"/>
            </a:srgbClr>
          </a:solidFill>
          <a:ln w="12600">
            <a:noFill/>
          </a:ln>
        </p:spPr>
        <p:style>
          <a:lnRef idx="2">
            <a:schemeClr val="accent1">
              <a:shade val="50000"/>
            </a:schemeClr>
          </a:lnRef>
          <a:fillRef idx="1">
            <a:schemeClr val="accent1"/>
          </a:fillRef>
          <a:effectRef idx="0">
            <a:schemeClr val="accent1"/>
          </a:effectRef>
          <a:fontRef idx="minor"/>
        </p:style>
        <p:txBody>
          <a:bodyPr lIns="502920" tIns="45000" rIns="90000" bIns="45000">
            <a:noAutofit/>
          </a:bodyPr>
          <a:lstStyle/>
          <a:p>
            <a:pPr>
              <a:lnSpc>
                <a:spcPct val="100000"/>
              </a:lnSpc>
            </a:pPr>
            <a:r>
              <a:rPr lang="en-US" sz="1200" b="0" strike="noStrike" spc="-1">
                <a:solidFill>
                  <a:srgbClr val="6BAE3D"/>
                </a:solidFill>
                <a:latin typeface="Arial"/>
              </a:rPr>
              <a:t>Public subnet</a:t>
            </a:r>
            <a:endParaRPr lang="en-US" sz="1200" b="0" strike="noStrike" spc="-1">
              <a:latin typeface="Arial"/>
            </a:endParaRPr>
          </a:p>
        </p:txBody>
      </p:sp>
      <p:sp>
        <p:nvSpPr>
          <p:cNvPr id="483" name="CustomShape 3"/>
          <p:cNvSpPr/>
          <p:nvPr/>
        </p:nvSpPr>
        <p:spPr>
          <a:xfrm>
            <a:off x="5947920" y="3431880"/>
            <a:ext cx="1765080" cy="888480"/>
          </a:xfrm>
          <a:prstGeom prst="rect">
            <a:avLst/>
          </a:prstGeom>
          <a:solidFill>
            <a:srgbClr val="C1F3FF">
              <a:alpha val="15000"/>
            </a:srgbClr>
          </a:solidFill>
          <a:ln w="12600">
            <a:noFill/>
          </a:ln>
        </p:spPr>
        <p:style>
          <a:lnRef idx="2">
            <a:schemeClr val="accent1">
              <a:shade val="50000"/>
            </a:schemeClr>
          </a:lnRef>
          <a:fillRef idx="1">
            <a:schemeClr val="accent1"/>
          </a:fillRef>
          <a:effectRef idx="0">
            <a:schemeClr val="accent1"/>
          </a:effectRef>
          <a:fontRef idx="minor"/>
        </p:style>
        <p:txBody>
          <a:bodyPr lIns="502920" tIns="45000" rIns="90000" bIns="45000">
            <a:noAutofit/>
          </a:bodyPr>
          <a:lstStyle/>
          <a:p>
            <a:pPr>
              <a:lnSpc>
                <a:spcPct val="100000"/>
              </a:lnSpc>
            </a:pPr>
            <a:r>
              <a:rPr lang="en-US" sz="1200" b="0" strike="noStrike" spc="-1">
                <a:solidFill>
                  <a:srgbClr val="03A0C7"/>
                </a:solidFill>
                <a:latin typeface="Arial"/>
              </a:rPr>
              <a:t>Private subnet</a:t>
            </a:r>
            <a:endParaRPr lang="en-US" sz="1200" b="0" strike="noStrike" spc="-1">
              <a:latin typeface="Arial"/>
            </a:endParaRPr>
          </a:p>
        </p:txBody>
      </p:sp>
      <p:sp>
        <p:nvSpPr>
          <p:cNvPr id="484" name="CustomShape 4"/>
          <p:cNvSpPr/>
          <p:nvPr/>
        </p:nvSpPr>
        <p:spPr>
          <a:xfrm>
            <a:off x="1631520" y="3423600"/>
            <a:ext cx="1765080" cy="888480"/>
          </a:xfrm>
          <a:prstGeom prst="rect">
            <a:avLst/>
          </a:prstGeom>
          <a:solidFill>
            <a:srgbClr val="C1F3FF">
              <a:alpha val="15000"/>
            </a:srgbClr>
          </a:solidFill>
          <a:ln w="12600">
            <a:noFill/>
          </a:ln>
        </p:spPr>
        <p:style>
          <a:lnRef idx="2">
            <a:schemeClr val="accent1">
              <a:shade val="50000"/>
            </a:schemeClr>
          </a:lnRef>
          <a:fillRef idx="1">
            <a:schemeClr val="accent1"/>
          </a:fillRef>
          <a:effectRef idx="0">
            <a:schemeClr val="accent1"/>
          </a:effectRef>
          <a:fontRef idx="minor"/>
        </p:style>
        <p:txBody>
          <a:bodyPr lIns="502920" tIns="45000" rIns="90000" bIns="45000">
            <a:noAutofit/>
          </a:bodyPr>
          <a:lstStyle/>
          <a:p>
            <a:pPr>
              <a:lnSpc>
                <a:spcPct val="100000"/>
              </a:lnSpc>
            </a:pPr>
            <a:r>
              <a:rPr lang="en-US" sz="1200" b="0" strike="noStrike" spc="-1">
                <a:solidFill>
                  <a:srgbClr val="03A0C7"/>
                </a:solidFill>
                <a:latin typeface="Arial"/>
              </a:rPr>
              <a:t>Private subnet</a:t>
            </a:r>
            <a:endParaRPr lang="en-US" sz="1200" b="0" strike="noStrike" spc="-1">
              <a:latin typeface="Arial"/>
            </a:endParaRPr>
          </a:p>
        </p:txBody>
      </p:sp>
      <p:sp>
        <p:nvSpPr>
          <p:cNvPr id="485" name="TextShape 5"/>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EC2 Ecosystem</a:t>
            </a:r>
          </a:p>
        </p:txBody>
      </p:sp>
      <p:sp>
        <p:nvSpPr>
          <p:cNvPr id="486" name="CustomShape 6"/>
          <p:cNvSpPr/>
          <p:nvPr/>
        </p:nvSpPr>
        <p:spPr>
          <a:xfrm>
            <a:off x="1585800" y="1698120"/>
            <a:ext cx="1904400" cy="3011760"/>
          </a:xfrm>
          <a:prstGeom prst="rect">
            <a:avLst/>
          </a:prstGeom>
          <a:noFill/>
          <a:ln w="12600">
            <a:solidFill>
              <a:srgbClr val="00A0C8"/>
            </a:solidFill>
            <a:prstDash val="dash"/>
            <a:round/>
          </a:ln>
        </p:spPr>
        <p:style>
          <a:lnRef idx="2">
            <a:schemeClr val="accent1">
              <a:shade val="50000"/>
            </a:schemeClr>
          </a:lnRef>
          <a:fillRef idx="1">
            <a:schemeClr val="accent1"/>
          </a:fillRef>
          <a:effectRef idx="0">
            <a:schemeClr val="accent1"/>
          </a:effectRef>
          <a:fontRef idx="minor"/>
        </p:style>
        <p:txBody>
          <a:bodyPr tIns="91440">
            <a:noAutofit/>
          </a:bodyPr>
          <a:lstStyle/>
          <a:p>
            <a:pPr algn="ctr">
              <a:lnSpc>
                <a:spcPct val="100000"/>
              </a:lnSpc>
            </a:pPr>
            <a:r>
              <a:rPr lang="en-US" sz="1200" b="0" strike="noStrike" spc="-1">
                <a:solidFill>
                  <a:srgbClr val="00A0C8"/>
                </a:solidFill>
                <a:latin typeface="Arial"/>
              </a:rPr>
              <a:t>Availability Zone 1</a:t>
            </a:r>
            <a:endParaRPr lang="en-US" sz="1200" b="0" strike="noStrike" spc="-1">
              <a:latin typeface="Arial"/>
            </a:endParaRPr>
          </a:p>
        </p:txBody>
      </p:sp>
      <p:sp>
        <p:nvSpPr>
          <p:cNvPr id="487" name="CustomShape 7"/>
          <p:cNvSpPr/>
          <p:nvPr/>
        </p:nvSpPr>
        <p:spPr>
          <a:xfrm>
            <a:off x="1657800" y="3408120"/>
            <a:ext cx="6003360" cy="1149840"/>
          </a:xfrm>
          <a:prstGeom prst="rect">
            <a:avLst/>
          </a:prstGeom>
          <a:noFill/>
          <a:ln w="12600">
            <a:solidFill>
              <a:srgbClr val="FF9900"/>
            </a:solidFill>
            <a:prstDash val="dash"/>
            <a:round/>
          </a:ln>
        </p:spPr>
        <p:style>
          <a:lnRef idx="2">
            <a:schemeClr val="accent1">
              <a:shade val="50000"/>
            </a:schemeClr>
          </a:lnRef>
          <a:fillRef idx="1">
            <a:schemeClr val="accent1"/>
          </a:fillRef>
          <a:effectRef idx="0">
            <a:schemeClr val="accent1"/>
          </a:effectRef>
          <a:fontRef idx="minor"/>
        </p:style>
        <p:txBody>
          <a:bodyPr tIns="91440">
            <a:noAutofit/>
          </a:bodyPr>
          <a:lstStyle/>
          <a:p>
            <a:pPr algn="ctr">
              <a:lnSpc>
                <a:spcPct val="100000"/>
              </a:lnSpc>
            </a:pPr>
            <a:endParaRPr lang="en-US" sz="1800" b="0" strike="noStrike" spc="-1">
              <a:latin typeface="Arial"/>
            </a:endParaRPr>
          </a:p>
          <a:p>
            <a:pPr algn="ctr">
              <a:lnSpc>
                <a:spcPct val="100000"/>
              </a:lnSpc>
              <a:spcBef>
                <a:spcPts val="1001"/>
              </a:spcBef>
            </a:pPr>
            <a:r>
              <a:rPr lang="en-US" sz="1200" b="0" strike="noStrike" spc="-1">
                <a:solidFill>
                  <a:srgbClr val="FF9900"/>
                </a:solidFill>
                <a:latin typeface="Arial"/>
              </a:rPr>
              <a:t>Auto Scaling group</a:t>
            </a:r>
            <a:endParaRPr lang="en-US" sz="1200" b="0" strike="noStrike" spc="-1">
              <a:latin typeface="Arial"/>
            </a:endParaRPr>
          </a:p>
        </p:txBody>
      </p:sp>
      <p:sp>
        <p:nvSpPr>
          <p:cNvPr id="488" name="CustomShape 8"/>
          <p:cNvSpPr/>
          <p:nvPr/>
        </p:nvSpPr>
        <p:spPr>
          <a:xfrm>
            <a:off x="5814000" y="1698120"/>
            <a:ext cx="1904400" cy="3011760"/>
          </a:xfrm>
          <a:prstGeom prst="rect">
            <a:avLst/>
          </a:prstGeom>
          <a:noFill/>
          <a:ln w="12600">
            <a:solidFill>
              <a:srgbClr val="00A0C8"/>
            </a:solidFill>
            <a:prstDash val="dash"/>
            <a:round/>
          </a:ln>
        </p:spPr>
        <p:style>
          <a:lnRef idx="2">
            <a:schemeClr val="accent1">
              <a:shade val="50000"/>
            </a:schemeClr>
          </a:lnRef>
          <a:fillRef idx="1">
            <a:schemeClr val="accent1"/>
          </a:fillRef>
          <a:effectRef idx="0">
            <a:schemeClr val="accent1"/>
          </a:effectRef>
          <a:fontRef idx="minor"/>
        </p:style>
        <p:txBody>
          <a:bodyPr tIns="91440">
            <a:noAutofit/>
          </a:bodyPr>
          <a:lstStyle/>
          <a:p>
            <a:pPr algn="ctr">
              <a:lnSpc>
                <a:spcPct val="100000"/>
              </a:lnSpc>
            </a:pPr>
            <a:r>
              <a:rPr lang="en-US" sz="1200" b="0" strike="noStrike" spc="-1">
                <a:solidFill>
                  <a:srgbClr val="00A0C8"/>
                </a:solidFill>
                <a:latin typeface="Arial"/>
              </a:rPr>
              <a:t>Availability Zone 2</a:t>
            </a:r>
            <a:endParaRPr lang="en-US" sz="1200" b="0" strike="noStrike" spc="-1">
              <a:latin typeface="Arial"/>
            </a:endParaRPr>
          </a:p>
        </p:txBody>
      </p:sp>
      <p:sp>
        <p:nvSpPr>
          <p:cNvPr id="489" name="CustomShape 9"/>
          <p:cNvSpPr/>
          <p:nvPr/>
        </p:nvSpPr>
        <p:spPr>
          <a:xfrm>
            <a:off x="1719000" y="202248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FAFAFA"/>
                </a:solidFill>
                <a:latin typeface="Arial"/>
              </a:rPr>
              <a:t>NAT gateway</a:t>
            </a:r>
            <a:endParaRPr lang="en-US" sz="1100" b="0" strike="noStrike" spc="-1">
              <a:latin typeface="Arial"/>
            </a:endParaRPr>
          </a:p>
        </p:txBody>
      </p:sp>
      <p:sp>
        <p:nvSpPr>
          <p:cNvPr id="490" name="CustomShape 10"/>
          <p:cNvSpPr/>
          <p:nvPr/>
        </p:nvSpPr>
        <p:spPr>
          <a:xfrm>
            <a:off x="5934960" y="202248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FAFAFA"/>
                </a:solidFill>
                <a:latin typeface="Arial"/>
              </a:rPr>
              <a:t>NAT gateway</a:t>
            </a:r>
            <a:endParaRPr lang="en-US" sz="1100" b="0" strike="noStrike" spc="-1">
              <a:latin typeface="Arial"/>
            </a:endParaRPr>
          </a:p>
        </p:txBody>
      </p:sp>
      <p:sp>
        <p:nvSpPr>
          <p:cNvPr id="491" name="CustomShape 11"/>
          <p:cNvSpPr/>
          <p:nvPr/>
        </p:nvSpPr>
        <p:spPr>
          <a:xfrm>
            <a:off x="1719000" y="402084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EC2 Instance</a:t>
            </a:r>
            <a:endParaRPr lang="en-US" sz="1100" b="0" strike="noStrike" spc="-1">
              <a:latin typeface="Arial"/>
            </a:endParaRPr>
          </a:p>
        </p:txBody>
      </p:sp>
      <p:sp>
        <p:nvSpPr>
          <p:cNvPr id="492" name="CustomShape 12"/>
          <p:cNvSpPr/>
          <p:nvPr/>
        </p:nvSpPr>
        <p:spPr>
          <a:xfrm>
            <a:off x="5947560" y="402084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EC2 Instance</a:t>
            </a:r>
            <a:endParaRPr lang="en-US" sz="1100" b="0" strike="noStrike" spc="-1">
              <a:latin typeface="Arial"/>
            </a:endParaRPr>
          </a:p>
        </p:txBody>
      </p:sp>
      <p:pic>
        <p:nvPicPr>
          <p:cNvPr id="493" name="Graphic 18"/>
          <p:cNvPicPr/>
          <p:nvPr/>
        </p:nvPicPr>
        <p:blipFill>
          <a:blip r:embed="rId2"/>
          <a:stretch/>
        </p:blipFill>
        <p:spPr>
          <a:xfrm>
            <a:off x="2367720" y="3674520"/>
            <a:ext cx="367200" cy="367200"/>
          </a:xfrm>
          <a:prstGeom prst="rect">
            <a:avLst/>
          </a:prstGeom>
          <a:ln>
            <a:noFill/>
          </a:ln>
        </p:spPr>
      </p:pic>
      <p:pic>
        <p:nvPicPr>
          <p:cNvPr id="494" name="Graphic 20"/>
          <p:cNvPicPr/>
          <p:nvPr/>
        </p:nvPicPr>
        <p:blipFill>
          <a:blip r:embed="rId2"/>
          <a:stretch/>
        </p:blipFill>
        <p:spPr>
          <a:xfrm>
            <a:off x="6550560" y="3666960"/>
            <a:ext cx="367200" cy="367200"/>
          </a:xfrm>
          <a:prstGeom prst="rect">
            <a:avLst/>
          </a:prstGeom>
          <a:ln>
            <a:noFill/>
          </a:ln>
        </p:spPr>
      </p:pic>
      <p:pic>
        <p:nvPicPr>
          <p:cNvPr id="495" name="Graphic 22"/>
          <p:cNvPicPr/>
          <p:nvPr/>
        </p:nvPicPr>
        <p:blipFill>
          <a:blip r:embed="rId3"/>
          <a:stretch/>
        </p:blipFill>
        <p:spPr>
          <a:xfrm>
            <a:off x="2338560" y="2476440"/>
            <a:ext cx="431640" cy="431640"/>
          </a:xfrm>
          <a:prstGeom prst="rect">
            <a:avLst/>
          </a:prstGeom>
          <a:ln>
            <a:noFill/>
          </a:ln>
        </p:spPr>
      </p:pic>
      <p:pic>
        <p:nvPicPr>
          <p:cNvPr id="496" name="Graphic 23"/>
          <p:cNvPicPr/>
          <p:nvPr/>
        </p:nvPicPr>
        <p:blipFill>
          <a:blip r:embed="rId3"/>
          <a:stretch/>
        </p:blipFill>
        <p:spPr>
          <a:xfrm>
            <a:off x="6518160" y="2422800"/>
            <a:ext cx="431640" cy="431640"/>
          </a:xfrm>
          <a:prstGeom prst="rect">
            <a:avLst/>
          </a:prstGeom>
          <a:ln>
            <a:noFill/>
          </a:ln>
        </p:spPr>
      </p:pic>
      <p:pic>
        <p:nvPicPr>
          <p:cNvPr id="497" name="Graphic 24"/>
          <p:cNvPicPr/>
          <p:nvPr/>
        </p:nvPicPr>
        <p:blipFill>
          <a:blip r:embed="rId4"/>
          <a:stretch/>
        </p:blipFill>
        <p:spPr>
          <a:xfrm>
            <a:off x="717480" y="1210680"/>
            <a:ext cx="362880" cy="362880"/>
          </a:xfrm>
          <a:prstGeom prst="rect">
            <a:avLst/>
          </a:prstGeom>
          <a:ln>
            <a:noFill/>
          </a:ln>
        </p:spPr>
      </p:pic>
      <p:pic>
        <p:nvPicPr>
          <p:cNvPr id="498" name="Graphic 25"/>
          <p:cNvPicPr/>
          <p:nvPr/>
        </p:nvPicPr>
        <p:blipFill>
          <a:blip r:embed="rId5"/>
          <a:stretch/>
        </p:blipFill>
        <p:spPr>
          <a:xfrm>
            <a:off x="4385880" y="3425400"/>
            <a:ext cx="362880" cy="362880"/>
          </a:xfrm>
          <a:prstGeom prst="rect">
            <a:avLst/>
          </a:prstGeom>
          <a:ln>
            <a:noFill/>
          </a:ln>
        </p:spPr>
      </p:pic>
      <p:sp>
        <p:nvSpPr>
          <p:cNvPr id="499" name="CustomShape 13"/>
          <p:cNvSpPr/>
          <p:nvPr/>
        </p:nvSpPr>
        <p:spPr>
          <a:xfrm>
            <a:off x="708480" y="1210680"/>
            <a:ext cx="7883640" cy="3597120"/>
          </a:xfrm>
          <a:prstGeom prst="rect">
            <a:avLst/>
          </a:prstGeom>
          <a:noFill/>
          <a:ln w="12600">
            <a:solidFill>
              <a:schemeClr val="accent6"/>
            </a:solidFill>
            <a:round/>
          </a:ln>
        </p:spPr>
        <p:style>
          <a:lnRef idx="2">
            <a:schemeClr val="accent1">
              <a:shade val="50000"/>
            </a:schemeClr>
          </a:lnRef>
          <a:fillRef idx="1">
            <a:schemeClr val="accent1"/>
          </a:fillRef>
          <a:effectRef idx="0">
            <a:schemeClr val="accent1"/>
          </a:effectRef>
          <a:fontRef idx="minor"/>
        </p:style>
        <p:txBody>
          <a:bodyPr lIns="457200" tIns="91440">
            <a:noAutofit/>
          </a:bodyPr>
          <a:lstStyle/>
          <a:p>
            <a:pPr marL="45720">
              <a:lnSpc>
                <a:spcPct val="100000"/>
              </a:lnSpc>
            </a:pPr>
            <a:r>
              <a:rPr lang="en-US" sz="1200" b="0" strike="noStrike" spc="-1">
                <a:solidFill>
                  <a:srgbClr val="F79646"/>
                </a:solidFill>
                <a:latin typeface="Arial"/>
              </a:rPr>
              <a:t>VPC</a:t>
            </a:r>
            <a:endParaRPr lang="en-US" sz="1200" b="0" strike="noStrike" spc="-1">
              <a:latin typeface="Arial"/>
            </a:endParaRPr>
          </a:p>
        </p:txBody>
      </p:sp>
      <p:sp>
        <p:nvSpPr>
          <p:cNvPr id="500" name="CustomShape 14"/>
          <p:cNvSpPr/>
          <p:nvPr/>
        </p:nvSpPr>
        <p:spPr>
          <a:xfrm>
            <a:off x="3687480" y="1455840"/>
            <a:ext cx="176868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Internet gateway</a:t>
            </a:r>
            <a:endParaRPr lang="en-US" sz="1100" b="0" strike="noStrike" spc="-1">
              <a:latin typeface="Arial"/>
            </a:endParaRPr>
          </a:p>
        </p:txBody>
      </p:sp>
      <p:pic>
        <p:nvPicPr>
          <p:cNvPr id="501" name="Graphic 29"/>
          <p:cNvPicPr/>
          <p:nvPr/>
        </p:nvPicPr>
        <p:blipFill>
          <a:blip r:embed="rId6"/>
          <a:stretch/>
        </p:blipFill>
        <p:spPr>
          <a:xfrm>
            <a:off x="4336920" y="975960"/>
            <a:ext cx="469440" cy="469440"/>
          </a:xfrm>
          <a:prstGeom prst="rect">
            <a:avLst/>
          </a:prstGeom>
          <a:ln>
            <a:noFill/>
          </a:ln>
        </p:spPr>
      </p:pic>
      <p:pic>
        <p:nvPicPr>
          <p:cNvPr id="502" name="Graphic 32"/>
          <p:cNvPicPr/>
          <p:nvPr/>
        </p:nvPicPr>
        <p:blipFill>
          <a:blip r:embed="rId7"/>
          <a:stretch/>
        </p:blipFill>
        <p:spPr>
          <a:xfrm>
            <a:off x="1687680" y="2128680"/>
            <a:ext cx="380520" cy="380520"/>
          </a:xfrm>
          <a:prstGeom prst="rect">
            <a:avLst/>
          </a:prstGeom>
          <a:ln>
            <a:noFill/>
          </a:ln>
        </p:spPr>
      </p:pic>
      <p:pic>
        <p:nvPicPr>
          <p:cNvPr id="503" name="Graphic 34"/>
          <p:cNvPicPr/>
          <p:nvPr/>
        </p:nvPicPr>
        <p:blipFill>
          <a:blip r:embed="rId7"/>
          <a:stretch/>
        </p:blipFill>
        <p:spPr>
          <a:xfrm>
            <a:off x="5916600" y="2160720"/>
            <a:ext cx="380520" cy="380520"/>
          </a:xfrm>
          <a:prstGeom prst="rect">
            <a:avLst/>
          </a:prstGeom>
          <a:ln>
            <a:noFill/>
          </a:ln>
        </p:spPr>
      </p:pic>
      <p:pic>
        <p:nvPicPr>
          <p:cNvPr id="504" name="Graphic 36"/>
          <p:cNvPicPr/>
          <p:nvPr/>
        </p:nvPicPr>
        <p:blipFill>
          <a:blip r:embed="rId8"/>
          <a:stretch/>
        </p:blipFill>
        <p:spPr>
          <a:xfrm>
            <a:off x="1636200" y="3425040"/>
            <a:ext cx="380520" cy="380520"/>
          </a:xfrm>
          <a:prstGeom prst="rect">
            <a:avLst/>
          </a:prstGeom>
          <a:ln>
            <a:noFill/>
          </a:ln>
        </p:spPr>
      </p:pic>
      <p:pic>
        <p:nvPicPr>
          <p:cNvPr id="505" name="Graphic 38"/>
          <p:cNvPicPr/>
          <p:nvPr/>
        </p:nvPicPr>
        <p:blipFill>
          <a:blip r:embed="rId8"/>
          <a:stretch/>
        </p:blipFill>
        <p:spPr>
          <a:xfrm>
            <a:off x="5952600" y="3433320"/>
            <a:ext cx="380520" cy="380520"/>
          </a:xfrm>
          <a:prstGeom prst="rect">
            <a:avLst/>
          </a:prstGeom>
          <a:ln>
            <a:noFill/>
          </a:ln>
        </p:spPr>
      </p:pic>
      <p:pic>
        <p:nvPicPr>
          <p:cNvPr id="506" name="Graphic 12"/>
          <p:cNvPicPr/>
          <p:nvPr/>
        </p:nvPicPr>
        <p:blipFill>
          <a:blip r:embed="rId9"/>
          <a:stretch/>
        </p:blipFill>
        <p:spPr>
          <a:xfrm>
            <a:off x="8323560" y="555840"/>
            <a:ext cx="469440" cy="469440"/>
          </a:xfrm>
          <a:prstGeom prst="rect">
            <a:avLst/>
          </a:prstGeom>
          <a:ln>
            <a:noFill/>
          </a:ln>
        </p:spPr>
      </p:pic>
      <p:sp>
        <p:nvSpPr>
          <p:cNvPr id="507" name="CustomShape 15"/>
          <p:cNvSpPr/>
          <p:nvPr/>
        </p:nvSpPr>
        <p:spPr>
          <a:xfrm>
            <a:off x="8022240" y="919800"/>
            <a:ext cx="107280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Internet</a:t>
            </a:r>
            <a:endParaRPr lang="en-US" sz="1100" b="0" strike="noStrike" spc="-1">
              <a:latin typeface="Arial"/>
            </a:endParaRPr>
          </a:p>
        </p:txBody>
      </p:sp>
      <p:sp>
        <p:nvSpPr>
          <p:cNvPr id="508" name="CustomShape 16"/>
          <p:cNvSpPr/>
          <p:nvPr/>
        </p:nvSpPr>
        <p:spPr>
          <a:xfrm>
            <a:off x="3995280" y="2590200"/>
            <a:ext cx="1252080" cy="591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Application Load </a:t>
            </a:r>
            <a:br/>
            <a:r>
              <a:rPr lang="en-US" sz="1100" b="0" strike="noStrike" spc="-1">
                <a:solidFill>
                  <a:srgbClr val="000000"/>
                </a:solidFill>
                <a:latin typeface="Arial"/>
                <a:ea typeface="Amazon Ember"/>
              </a:rPr>
              <a:t>Balancer</a:t>
            </a:r>
            <a:endParaRPr lang="en-US" sz="1100" b="0" strike="noStrike" spc="-1">
              <a:latin typeface="Arial"/>
            </a:endParaRPr>
          </a:p>
        </p:txBody>
      </p:sp>
      <p:pic>
        <p:nvPicPr>
          <p:cNvPr id="509" name="Graphic 8"/>
          <p:cNvPicPr/>
          <p:nvPr/>
        </p:nvPicPr>
        <p:blipFill>
          <a:blip r:embed="rId10"/>
          <a:stretch/>
        </p:blipFill>
        <p:spPr>
          <a:xfrm>
            <a:off x="4310640" y="2077560"/>
            <a:ext cx="518400" cy="518400"/>
          </a:xfrm>
          <a:prstGeom prst="rect">
            <a:avLst/>
          </a:prstGeom>
          <a:ln>
            <a:noFill/>
          </a:ln>
        </p:spPr>
      </p:pic>
      <p:sp>
        <p:nvSpPr>
          <p:cNvPr id="510" name="CustomShape 17"/>
          <p:cNvSpPr/>
          <p:nvPr/>
        </p:nvSpPr>
        <p:spPr>
          <a:xfrm>
            <a:off x="1766160" y="287856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NAT Gateway</a:t>
            </a:r>
            <a:endParaRPr lang="en-US" sz="1100" b="0" strike="noStrike" spc="-1">
              <a:latin typeface="Arial"/>
            </a:endParaRPr>
          </a:p>
        </p:txBody>
      </p:sp>
      <p:sp>
        <p:nvSpPr>
          <p:cNvPr id="511" name="CustomShape 18"/>
          <p:cNvSpPr/>
          <p:nvPr/>
        </p:nvSpPr>
        <p:spPr>
          <a:xfrm>
            <a:off x="5964840" y="2889000"/>
            <a:ext cx="16059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NAT Gateway</a:t>
            </a:r>
            <a:endParaRPr lang="en-US" sz="1100" b="0" strike="noStrike" spc="-1">
              <a:latin typeface="Arial"/>
            </a:endParaRPr>
          </a:p>
        </p:txBody>
      </p:sp>
      <p:sp>
        <p:nvSpPr>
          <p:cNvPr id="512" name="CustomShape 19"/>
          <p:cNvSpPr/>
          <p:nvPr/>
        </p:nvSpPr>
        <p:spPr>
          <a:xfrm rot="10800000" flipV="1">
            <a:off x="8323560" y="975960"/>
            <a:ext cx="3751200" cy="185040"/>
          </a:xfrm>
          <a:prstGeom prst="bentConnector2">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3" name="CustomShape 20"/>
          <p:cNvSpPr/>
          <p:nvPr/>
        </p:nvSpPr>
        <p:spPr>
          <a:xfrm rot="5400000">
            <a:off x="4255560" y="1760760"/>
            <a:ext cx="631440" cy="144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4" name="CustomShape 21"/>
          <p:cNvSpPr/>
          <p:nvPr/>
        </p:nvSpPr>
        <p:spPr>
          <a:xfrm rot="10800000" flipV="1">
            <a:off x="4310640" y="3857760"/>
            <a:ext cx="1575360" cy="152100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5" name="CustomShape 22"/>
          <p:cNvSpPr/>
          <p:nvPr/>
        </p:nvSpPr>
        <p:spPr>
          <a:xfrm>
            <a:off x="4829760" y="2337120"/>
            <a:ext cx="1720440" cy="1513080"/>
          </a:xfrm>
          <a:prstGeom prst="bent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6" name="CustomShape 23"/>
          <p:cNvSpPr/>
          <p:nvPr/>
        </p:nvSpPr>
        <p:spPr>
          <a:xfrm rot="16200000" flipV="1">
            <a:off x="6328080" y="3260520"/>
            <a:ext cx="811440" cy="360"/>
          </a:xfrm>
          <a:prstGeom prst="bentConnector3">
            <a:avLst>
              <a:gd name="adj1" fmla="val 50000"/>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7" name="CustomShape 24"/>
          <p:cNvSpPr/>
          <p:nvPr/>
        </p:nvSpPr>
        <p:spPr>
          <a:xfrm rot="16200000" flipV="1">
            <a:off x="2163600" y="3268080"/>
            <a:ext cx="811440" cy="360"/>
          </a:xfrm>
          <a:prstGeom prst="bentConnector3">
            <a:avLst>
              <a:gd name="adj1" fmla="val 47666"/>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8" name="CustomShape 25"/>
          <p:cNvSpPr/>
          <p:nvPr/>
        </p:nvSpPr>
        <p:spPr>
          <a:xfrm rot="5400000" flipH="1" flipV="1">
            <a:off x="2813400" y="951840"/>
            <a:ext cx="1265040" cy="1782000"/>
          </a:xfrm>
          <a:prstGeom prst="bentConnector2">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19" name="CustomShape 26"/>
          <p:cNvSpPr/>
          <p:nvPr/>
        </p:nvSpPr>
        <p:spPr>
          <a:xfrm rot="16200000" flipV="1">
            <a:off x="5164920" y="853200"/>
            <a:ext cx="1211760" cy="1926720"/>
          </a:xfrm>
          <a:prstGeom prst="bentConnector2">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20" name="CustomShape 27"/>
          <p:cNvSpPr/>
          <p:nvPr/>
        </p:nvSpPr>
        <p:spPr>
          <a:xfrm rot="5400000" flipH="1" flipV="1">
            <a:off x="6355440" y="-992520"/>
            <a:ext cx="185040" cy="3751200"/>
          </a:xfrm>
          <a:prstGeom prst="bentConnector2">
            <a:avLst/>
          </a:prstGeom>
          <a:noFill/>
          <a:ln>
            <a:solidFill>
              <a:srgbClr val="00B0F0"/>
            </a:solidFill>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grpSp>
        <p:nvGrpSpPr>
          <p:cNvPr id="521" name="Group 28"/>
          <p:cNvGrpSpPr/>
          <p:nvPr/>
        </p:nvGrpSpPr>
        <p:grpSpPr>
          <a:xfrm>
            <a:off x="551520" y="2127240"/>
            <a:ext cx="8258760" cy="748440"/>
            <a:chOff x="551520" y="2127240"/>
            <a:chExt cx="8258760" cy="748440"/>
          </a:xfrm>
        </p:grpSpPr>
        <p:sp>
          <p:nvSpPr>
            <p:cNvPr id="522" name="CustomShape 29"/>
            <p:cNvSpPr/>
            <p:nvPr/>
          </p:nvSpPr>
          <p:spPr>
            <a:xfrm>
              <a:off x="551520" y="2584440"/>
              <a:ext cx="12697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Route table</a:t>
              </a:r>
              <a:endParaRPr lang="en-US" sz="1100" b="0" strike="noStrike" spc="-1">
                <a:latin typeface="Arial"/>
              </a:endParaRPr>
            </a:p>
          </p:txBody>
        </p:sp>
        <p:pic>
          <p:nvPicPr>
            <p:cNvPr id="523" name="Graphic 31"/>
            <p:cNvPicPr/>
            <p:nvPr/>
          </p:nvPicPr>
          <p:blipFill>
            <a:blip r:embed="rId11"/>
            <a:stretch/>
          </p:blipFill>
          <p:spPr>
            <a:xfrm>
              <a:off x="950760" y="2127240"/>
              <a:ext cx="456840" cy="456840"/>
            </a:xfrm>
            <a:prstGeom prst="rect">
              <a:avLst/>
            </a:prstGeom>
            <a:ln>
              <a:noFill/>
            </a:ln>
          </p:spPr>
        </p:pic>
        <p:sp>
          <p:nvSpPr>
            <p:cNvPr id="524" name="CustomShape 30"/>
            <p:cNvSpPr/>
            <p:nvPr/>
          </p:nvSpPr>
          <p:spPr>
            <a:xfrm>
              <a:off x="7540560" y="2617920"/>
              <a:ext cx="12697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Route table</a:t>
              </a:r>
              <a:endParaRPr lang="en-US" sz="1100" b="0" strike="noStrike" spc="-1">
                <a:latin typeface="Arial"/>
              </a:endParaRPr>
            </a:p>
          </p:txBody>
        </p:sp>
        <p:pic>
          <p:nvPicPr>
            <p:cNvPr id="525" name="Graphic 31"/>
            <p:cNvPicPr/>
            <p:nvPr/>
          </p:nvPicPr>
          <p:blipFill>
            <a:blip r:embed="rId11"/>
            <a:stretch/>
          </p:blipFill>
          <p:spPr>
            <a:xfrm>
              <a:off x="7939440" y="2160720"/>
              <a:ext cx="456840" cy="456840"/>
            </a:xfrm>
            <a:prstGeom prst="rect">
              <a:avLst/>
            </a:prstGeom>
            <a:ln>
              <a:noFill/>
            </a:ln>
          </p:spPr>
        </p:pic>
      </p:grpSp>
      <p:grpSp>
        <p:nvGrpSpPr>
          <p:cNvPr id="526" name="Group 31"/>
          <p:cNvGrpSpPr/>
          <p:nvPr/>
        </p:nvGrpSpPr>
        <p:grpSpPr>
          <a:xfrm>
            <a:off x="551520" y="3431880"/>
            <a:ext cx="8258760" cy="748440"/>
            <a:chOff x="551520" y="3431880"/>
            <a:chExt cx="8258760" cy="748440"/>
          </a:xfrm>
        </p:grpSpPr>
        <p:sp>
          <p:nvSpPr>
            <p:cNvPr id="527" name="CustomShape 32"/>
            <p:cNvSpPr/>
            <p:nvPr/>
          </p:nvSpPr>
          <p:spPr>
            <a:xfrm>
              <a:off x="551520" y="3889080"/>
              <a:ext cx="12697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Route table</a:t>
              </a:r>
              <a:endParaRPr lang="en-US" sz="1100" b="0" strike="noStrike" spc="-1">
                <a:latin typeface="Arial"/>
              </a:endParaRPr>
            </a:p>
          </p:txBody>
        </p:sp>
        <p:pic>
          <p:nvPicPr>
            <p:cNvPr id="528" name="Graphic 31"/>
            <p:cNvPicPr/>
            <p:nvPr/>
          </p:nvPicPr>
          <p:blipFill>
            <a:blip r:embed="rId11"/>
            <a:stretch/>
          </p:blipFill>
          <p:spPr>
            <a:xfrm>
              <a:off x="950760" y="3431880"/>
              <a:ext cx="456840" cy="456840"/>
            </a:xfrm>
            <a:prstGeom prst="rect">
              <a:avLst/>
            </a:prstGeom>
            <a:ln>
              <a:noFill/>
            </a:ln>
          </p:spPr>
        </p:pic>
        <p:sp>
          <p:nvSpPr>
            <p:cNvPr id="529" name="CustomShape 33"/>
            <p:cNvSpPr/>
            <p:nvPr/>
          </p:nvSpPr>
          <p:spPr>
            <a:xfrm>
              <a:off x="7540560" y="3922560"/>
              <a:ext cx="12697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Route table</a:t>
              </a:r>
              <a:endParaRPr lang="en-US" sz="1100" b="0" strike="noStrike" spc="-1">
                <a:latin typeface="Arial"/>
              </a:endParaRPr>
            </a:p>
          </p:txBody>
        </p:sp>
        <p:pic>
          <p:nvPicPr>
            <p:cNvPr id="530" name="Graphic 31"/>
            <p:cNvPicPr/>
            <p:nvPr/>
          </p:nvPicPr>
          <p:blipFill>
            <a:blip r:embed="rId11"/>
            <a:stretch/>
          </p:blipFill>
          <p:spPr>
            <a:xfrm>
              <a:off x="7939440" y="3465360"/>
              <a:ext cx="456840" cy="456840"/>
            </a:xfrm>
            <a:prstGeom prst="rect">
              <a:avLst/>
            </a:prstGeom>
            <a:ln>
              <a:noFill/>
            </a:ln>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94"/>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484"/>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483"/>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505"/>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498"/>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4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481"/>
                                        </p:tgtEl>
                                        <p:attrNameLst>
                                          <p:attrName>style.visibility</p:attrName>
                                        </p:attrNameLst>
                                      </p:cBhvr>
                                      <p:to>
                                        <p:strVal val="visible"/>
                                      </p:to>
                                    </p:set>
                                  </p:childTnLst>
                                </p:cTn>
                              </p:par>
                              <p:par>
                                <p:cTn id="35" presetID="1" presetClass="entr" fill="hold" nodeType="withEffect">
                                  <p:stCondLst>
                                    <p:cond delay="0"/>
                                  </p:stCondLst>
                                  <p:childTnLst>
                                    <p:set>
                                      <p:cBhvr>
                                        <p:cTn id="36" dur="1" fill="hold">
                                          <p:stCondLst>
                                            <p:cond delay="0"/>
                                          </p:stCondLst>
                                        </p:cTn>
                                        <p:tgtEl>
                                          <p:spTgt spid="482"/>
                                        </p:tgtEl>
                                        <p:attrNameLst>
                                          <p:attrName>style.visibility</p:attrName>
                                        </p:attrNameLst>
                                      </p:cBhvr>
                                      <p:to>
                                        <p:strVal val="visible"/>
                                      </p:to>
                                    </p:set>
                                  </p:childTnLst>
                                </p:cTn>
                              </p:par>
                              <p:par>
                                <p:cTn id="37" presetID="1" presetClass="entr" fill="hold" nodeType="withEffect">
                                  <p:stCondLst>
                                    <p:cond delay="0"/>
                                  </p:stCondLst>
                                  <p:childTnLst>
                                    <p:set>
                                      <p:cBhvr>
                                        <p:cTn id="38" dur="1" fill="hold">
                                          <p:stCondLst>
                                            <p:cond delay="0"/>
                                          </p:stCondLst>
                                        </p:cTn>
                                        <p:tgtEl>
                                          <p:spTgt spid="502"/>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5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495"/>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510"/>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496"/>
                                        </p:tgtEl>
                                        <p:attrNameLst>
                                          <p:attrName>style.visibility</p:attrName>
                                        </p:attrNameLst>
                                      </p:cBhvr>
                                      <p:to>
                                        <p:strVal val="visible"/>
                                      </p:to>
                                    </p:set>
                                  </p:childTnLst>
                                </p:cTn>
                              </p:par>
                              <p:par>
                                <p:cTn id="49" presetID="1" presetClass="entr" fill="hold" nodeType="withEffect">
                                  <p:stCondLst>
                                    <p:cond delay="0"/>
                                  </p:stCondLst>
                                  <p:childTnLst>
                                    <p:set>
                                      <p:cBhvr>
                                        <p:cTn id="50" dur="1" fill="hold">
                                          <p:stCondLst>
                                            <p:cond delay="0"/>
                                          </p:stCondLst>
                                        </p:cTn>
                                        <p:tgtEl>
                                          <p:spTgt spid="5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fill="hold" nodeType="clickEffect">
                                  <p:stCondLst>
                                    <p:cond delay="0"/>
                                  </p:stCondLst>
                                  <p:childTnLst>
                                    <p:set>
                                      <p:cBhvr>
                                        <p:cTn id="54" dur="1" fill="hold">
                                          <p:stCondLst>
                                            <p:cond delay="0"/>
                                          </p:stCondLst>
                                        </p:cTn>
                                        <p:tgtEl>
                                          <p:spTgt spid="501"/>
                                        </p:tgtEl>
                                        <p:attrNameLst>
                                          <p:attrName>style.visibility</p:attrName>
                                        </p:attrNameLst>
                                      </p:cBhvr>
                                      <p:to>
                                        <p:strVal val="visible"/>
                                      </p:to>
                                    </p:set>
                                  </p:childTnLst>
                                </p:cTn>
                              </p:par>
                              <p:par>
                                <p:cTn id="55" presetID="1" presetClass="entr" fill="hold" nodeType="withEffect">
                                  <p:stCondLst>
                                    <p:cond delay="0"/>
                                  </p:stCondLst>
                                  <p:childTnLst>
                                    <p:set>
                                      <p:cBhvr>
                                        <p:cTn id="56" dur="1" fill="hold">
                                          <p:stCondLst>
                                            <p:cond delay="0"/>
                                          </p:stCondLst>
                                        </p:cTn>
                                        <p:tgtEl>
                                          <p:spTgt spid="50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fill="hold" nodeType="clickEffect">
                                  <p:stCondLst>
                                    <p:cond delay="0"/>
                                  </p:stCondLst>
                                  <p:childTnLst>
                                    <p:set>
                                      <p:cBhvr>
                                        <p:cTn id="60" dur="1" fill="hold">
                                          <p:stCondLst>
                                            <p:cond delay="0"/>
                                          </p:stCondLst>
                                        </p:cTn>
                                        <p:tgtEl>
                                          <p:spTgt spid="509"/>
                                        </p:tgtEl>
                                        <p:attrNameLst>
                                          <p:attrName>style.visibility</p:attrName>
                                        </p:attrNameLst>
                                      </p:cBhvr>
                                      <p:to>
                                        <p:strVal val="visible"/>
                                      </p:to>
                                    </p:set>
                                  </p:childTnLst>
                                </p:cTn>
                              </p:par>
                              <p:par>
                                <p:cTn id="61" presetID="1" presetClass="entr" fill="hold" nodeType="withEffect">
                                  <p:stCondLst>
                                    <p:cond delay="0"/>
                                  </p:stCondLst>
                                  <p:childTnLst>
                                    <p:set>
                                      <p:cBhvr>
                                        <p:cTn id="62" dur="1" fill="hold">
                                          <p:stCondLst>
                                            <p:cond delay="0"/>
                                          </p:stCondLst>
                                        </p:cTn>
                                        <p:tgtEl>
                                          <p:spTgt spid="50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fill="hold" nodeType="clickEffect">
                                  <p:stCondLst>
                                    <p:cond delay="0"/>
                                  </p:stCondLst>
                                  <p:childTnLst>
                                    <p:set>
                                      <p:cBhvr>
                                        <p:cTn id="66" dur="1" fill="hold">
                                          <p:stCondLst>
                                            <p:cond delay="0"/>
                                          </p:stCondLst>
                                        </p:cTn>
                                        <p:tgtEl>
                                          <p:spTgt spid="512"/>
                                        </p:tgtEl>
                                        <p:attrNameLst>
                                          <p:attrName>style.visibility</p:attrName>
                                        </p:attrNameLst>
                                      </p:cBhvr>
                                      <p:to>
                                        <p:strVal val="visible"/>
                                      </p:to>
                                    </p:set>
                                  </p:childTnLst>
                                </p:cTn>
                              </p:par>
                              <p:par>
                                <p:cTn id="67" presetID="1" presetClass="entr" fill="hold" nodeType="withEffect">
                                  <p:stCondLst>
                                    <p:cond delay="0"/>
                                  </p:stCondLst>
                                  <p:childTnLst>
                                    <p:set>
                                      <p:cBhvr>
                                        <p:cTn id="68" dur="1" fill="hold">
                                          <p:stCondLst>
                                            <p:cond delay="0"/>
                                          </p:stCondLst>
                                        </p:cTn>
                                        <p:tgtEl>
                                          <p:spTgt spid="513"/>
                                        </p:tgtEl>
                                        <p:attrNameLst>
                                          <p:attrName>style.visibility</p:attrName>
                                        </p:attrNameLst>
                                      </p:cBhvr>
                                      <p:to>
                                        <p:strVal val="visible"/>
                                      </p:to>
                                    </p:set>
                                  </p:childTnLst>
                                </p:cTn>
                              </p:par>
                              <p:par>
                                <p:cTn id="69" presetID="1" presetClass="entr" fill="hold" nodeType="withEffect">
                                  <p:stCondLst>
                                    <p:cond delay="0"/>
                                  </p:stCondLst>
                                  <p:childTnLst>
                                    <p:set>
                                      <p:cBhvr>
                                        <p:cTn id="70" dur="1" fill="hold">
                                          <p:stCondLst>
                                            <p:cond delay="0"/>
                                          </p:stCondLst>
                                        </p:cTn>
                                        <p:tgtEl>
                                          <p:spTgt spid="514"/>
                                        </p:tgtEl>
                                        <p:attrNameLst>
                                          <p:attrName>style.visibility</p:attrName>
                                        </p:attrNameLst>
                                      </p:cBhvr>
                                      <p:to>
                                        <p:strVal val="visible"/>
                                      </p:to>
                                    </p:set>
                                  </p:childTnLst>
                                </p:cTn>
                              </p:par>
                              <p:par>
                                <p:cTn id="71" presetID="1" presetClass="entr" fill="hold" nodeType="withEffect">
                                  <p:stCondLst>
                                    <p:cond delay="0"/>
                                  </p:stCondLst>
                                  <p:childTnLst>
                                    <p:set>
                                      <p:cBhvr>
                                        <p:cTn id="72" dur="1" fill="hold">
                                          <p:stCondLst>
                                            <p:cond delay="0"/>
                                          </p:stCondLst>
                                        </p:cTn>
                                        <p:tgtEl>
                                          <p:spTgt spid="5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fill="hold" nodeType="clickEffect">
                                  <p:stCondLst>
                                    <p:cond delay="0"/>
                                  </p:stCondLst>
                                  <p:childTnLst>
                                    <p:set>
                                      <p:cBhvr>
                                        <p:cTn id="76" dur="1" fill="hold">
                                          <p:stCondLst>
                                            <p:cond delay="0"/>
                                          </p:stCondLst>
                                        </p:cTn>
                                        <p:tgtEl>
                                          <p:spTgt spid="5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fill="hold" nodeType="clickEffect">
                                  <p:stCondLst>
                                    <p:cond delay="0"/>
                                  </p:stCondLst>
                                  <p:childTnLst>
                                    <p:set>
                                      <p:cBhvr>
                                        <p:cTn id="80" dur="1" fill="hold">
                                          <p:stCondLst>
                                            <p:cond delay="0"/>
                                          </p:stCondLst>
                                        </p:cTn>
                                        <p:tgtEl>
                                          <p:spTgt spid="517"/>
                                        </p:tgtEl>
                                        <p:attrNameLst>
                                          <p:attrName>style.visibility</p:attrName>
                                        </p:attrNameLst>
                                      </p:cBhvr>
                                      <p:to>
                                        <p:strVal val="visible"/>
                                      </p:to>
                                    </p:set>
                                  </p:childTnLst>
                                </p:cTn>
                              </p:par>
                              <p:par>
                                <p:cTn id="81" presetID="1" presetClass="entr" fill="hold" nodeType="withEffect">
                                  <p:stCondLst>
                                    <p:cond delay="0"/>
                                  </p:stCondLst>
                                  <p:childTnLst>
                                    <p:set>
                                      <p:cBhvr>
                                        <p:cTn id="82" dur="1" fill="hold">
                                          <p:stCondLst>
                                            <p:cond delay="0"/>
                                          </p:stCondLst>
                                        </p:cTn>
                                        <p:tgtEl>
                                          <p:spTgt spid="5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fill="hold" nodeType="clickEffect">
                                  <p:stCondLst>
                                    <p:cond delay="0"/>
                                  </p:stCondLst>
                                  <p:childTnLst>
                                    <p:set>
                                      <p:cBhvr>
                                        <p:cTn id="86" dur="1" fill="hold">
                                          <p:stCondLst>
                                            <p:cond delay="0"/>
                                          </p:stCondLst>
                                        </p:cTn>
                                        <p:tgtEl>
                                          <p:spTgt spid="5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fill="hold" nodeType="clickEffect">
                                  <p:stCondLst>
                                    <p:cond delay="0"/>
                                  </p:stCondLst>
                                  <p:childTnLst>
                                    <p:set>
                                      <p:cBhvr>
                                        <p:cTn id="90" dur="1" fill="hold">
                                          <p:stCondLst>
                                            <p:cond delay="0"/>
                                          </p:stCondLst>
                                        </p:cTn>
                                        <p:tgtEl>
                                          <p:spTgt spid="518"/>
                                        </p:tgtEl>
                                        <p:attrNameLst>
                                          <p:attrName>style.visibility</p:attrName>
                                        </p:attrNameLst>
                                      </p:cBhvr>
                                      <p:to>
                                        <p:strVal val="visible"/>
                                      </p:to>
                                    </p:set>
                                  </p:childTnLst>
                                </p:cTn>
                              </p:par>
                              <p:par>
                                <p:cTn id="91" presetID="1" presetClass="entr" fill="hold" nodeType="withEffect">
                                  <p:stCondLst>
                                    <p:cond delay="0"/>
                                  </p:stCondLst>
                                  <p:childTnLst>
                                    <p:set>
                                      <p:cBhvr>
                                        <p:cTn id="92" dur="1" fill="hold">
                                          <p:stCondLst>
                                            <p:cond delay="0"/>
                                          </p:stCondLst>
                                        </p:cTn>
                                        <p:tgtEl>
                                          <p:spTgt spid="519"/>
                                        </p:tgtEl>
                                        <p:attrNameLst>
                                          <p:attrName>style.visibility</p:attrName>
                                        </p:attrNameLst>
                                      </p:cBhvr>
                                      <p:to>
                                        <p:strVal val="visible"/>
                                      </p:to>
                                    </p:set>
                                  </p:childTnLst>
                                </p:cTn>
                              </p:par>
                              <p:par>
                                <p:cTn id="93" presetID="1" presetClass="entr" fill="hold" nodeType="withEffect">
                                  <p:stCondLst>
                                    <p:cond delay="0"/>
                                  </p:stCondLst>
                                  <p:childTnLst>
                                    <p:set>
                                      <p:cBhvr>
                                        <p:cTn id="94"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2"/>
              </a:rPr>
              <a:t>Systems Manager</a:t>
            </a:r>
            <a:endParaRPr lang="en-US" sz="3600" b="0" strike="noStrike" spc="-1">
              <a:solidFill>
                <a:srgbClr val="000000"/>
              </a:solidFill>
              <a:latin typeface="Calibri"/>
            </a:endParaRPr>
          </a:p>
        </p:txBody>
      </p:sp>
      <p:pic>
        <p:nvPicPr>
          <p:cNvPr id="532" name="Graphic 15"/>
          <p:cNvPicPr/>
          <p:nvPr/>
        </p:nvPicPr>
        <p:blipFill>
          <a:blip r:embed="rId3"/>
          <a:stretch/>
        </p:blipFill>
        <p:spPr>
          <a:xfrm>
            <a:off x="7592040" y="179640"/>
            <a:ext cx="761760" cy="761760"/>
          </a:xfrm>
          <a:prstGeom prst="rect">
            <a:avLst/>
          </a:prstGeom>
          <a:ln>
            <a:noFill/>
          </a:ln>
        </p:spPr>
      </p:pic>
      <p:sp>
        <p:nvSpPr>
          <p:cNvPr id="533" name="CustomShape 2"/>
          <p:cNvSpPr/>
          <p:nvPr/>
        </p:nvSpPr>
        <p:spPr>
          <a:xfrm>
            <a:off x="1560600" y="1796760"/>
            <a:ext cx="1510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Automation</a:t>
            </a:r>
            <a:endParaRPr lang="en-US" sz="1100" b="0" strike="noStrike" spc="-1">
              <a:latin typeface="Arial"/>
            </a:endParaRPr>
          </a:p>
        </p:txBody>
      </p:sp>
      <p:sp>
        <p:nvSpPr>
          <p:cNvPr id="534" name="CustomShape 3"/>
          <p:cNvSpPr/>
          <p:nvPr/>
        </p:nvSpPr>
        <p:spPr>
          <a:xfrm>
            <a:off x="3075120" y="1796760"/>
            <a:ext cx="1402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Documents</a:t>
            </a:r>
            <a:endParaRPr lang="en-US" sz="1100" b="0" strike="noStrike" spc="-1">
              <a:latin typeface="Arial"/>
            </a:endParaRPr>
          </a:p>
        </p:txBody>
      </p:sp>
      <p:sp>
        <p:nvSpPr>
          <p:cNvPr id="535" name="CustomShape 4"/>
          <p:cNvSpPr/>
          <p:nvPr/>
        </p:nvSpPr>
        <p:spPr>
          <a:xfrm>
            <a:off x="4478400" y="1796760"/>
            <a:ext cx="16441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Patch Manager</a:t>
            </a:r>
            <a:endParaRPr lang="en-US" sz="1100" b="0" strike="noStrike" spc="-1">
              <a:latin typeface="Arial"/>
            </a:endParaRPr>
          </a:p>
        </p:txBody>
      </p:sp>
      <p:sp>
        <p:nvSpPr>
          <p:cNvPr id="536" name="CustomShape 5"/>
          <p:cNvSpPr/>
          <p:nvPr/>
        </p:nvSpPr>
        <p:spPr>
          <a:xfrm>
            <a:off x="3673800" y="3936240"/>
            <a:ext cx="1510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u="sng" strike="noStrike" spc="-1">
                <a:solidFill>
                  <a:srgbClr val="0000FF"/>
                </a:solidFill>
                <a:uFillTx/>
                <a:latin typeface="Arial"/>
                <a:ea typeface="Amazon Ember"/>
                <a:hlinkClick r:id="rId4"/>
              </a:rPr>
              <a:t>OpsCenter</a:t>
            </a:r>
            <a:endParaRPr lang="en-US" sz="1100" b="0" strike="noStrike" spc="-1">
              <a:latin typeface="Arial"/>
            </a:endParaRPr>
          </a:p>
        </p:txBody>
      </p:sp>
      <p:sp>
        <p:nvSpPr>
          <p:cNvPr id="537" name="CustomShape 6"/>
          <p:cNvSpPr/>
          <p:nvPr/>
        </p:nvSpPr>
        <p:spPr>
          <a:xfrm>
            <a:off x="3075120" y="2931840"/>
            <a:ext cx="1402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Inventory</a:t>
            </a:r>
            <a:endParaRPr lang="en-US" sz="1100" b="0" strike="noStrike" spc="-1">
              <a:latin typeface="Arial"/>
            </a:endParaRPr>
          </a:p>
        </p:txBody>
      </p:sp>
      <p:sp>
        <p:nvSpPr>
          <p:cNvPr id="538" name="CustomShape 7"/>
          <p:cNvSpPr/>
          <p:nvPr/>
        </p:nvSpPr>
        <p:spPr>
          <a:xfrm>
            <a:off x="4478400" y="2931840"/>
            <a:ext cx="16441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Maintenance Windows</a:t>
            </a:r>
            <a:endParaRPr lang="en-US" sz="1100" b="0" strike="noStrike" spc="-1">
              <a:latin typeface="Arial"/>
            </a:endParaRPr>
          </a:p>
        </p:txBody>
      </p:sp>
      <p:sp>
        <p:nvSpPr>
          <p:cNvPr id="539" name="CustomShape 8"/>
          <p:cNvSpPr/>
          <p:nvPr/>
        </p:nvSpPr>
        <p:spPr>
          <a:xfrm>
            <a:off x="1560600" y="2918880"/>
            <a:ext cx="151092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Run Command</a:t>
            </a:r>
            <a:endParaRPr lang="en-US" sz="1100" b="0" strike="noStrike" spc="-1">
              <a:latin typeface="Arial"/>
            </a:endParaRPr>
          </a:p>
        </p:txBody>
      </p:sp>
      <p:sp>
        <p:nvSpPr>
          <p:cNvPr id="540" name="CustomShape 9"/>
          <p:cNvSpPr/>
          <p:nvPr/>
        </p:nvSpPr>
        <p:spPr>
          <a:xfrm>
            <a:off x="6204600" y="1796760"/>
            <a:ext cx="14547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Parameter Store</a:t>
            </a:r>
            <a:endParaRPr lang="en-US" sz="1100" b="0" strike="noStrike" spc="-1">
              <a:latin typeface="Arial"/>
            </a:endParaRPr>
          </a:p>
        </p:txBody>
      </p:sp>
      <p:sp>
        <p:nvSpPr>
          <p:cNvPr id="541" name="CustomShape 10"/>
          <p:cNvSpPr/>
          <p:nvPr/>
        </p:nvSpPr>
        <p:spPr>
          <a:xfrm>
            <a:off x="6217200" y="2931840"/>
            <a:ext cx="145476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ea typeface="Amazon Ember"/>
              </a:rPr>
              <a:t>State Manager</a:t>
            </a:r>
            <a:endParaRPr lang="en-US" sz="1100" b="0" strike="noStrike" spc="-1">
              <a:latin typeface="Arial"/>
            </a:endParaRPr>
          </a:p>
        </p:txBody>
      </p:sp>
      <p:pic>
        <p:nvPicPr>
          <p:cNvPr id="542" name="Graphic 7"/>
          <p:cNvPicPr/>
          <p:nvPr/>
        </p:nvPicPr>
        <p:blipFill>
          <a:blip r:embed="rId5"/>
          <a:stretch/>
        </p:blipFill>
        <p:spPr>
          <a:xfrm>
            <a:off x="2087640" y="1339560"/>
            <a:ext cx="456840" cy="456840"/>
          </a:xfrm>
          <a:prstGeom prst="rect">
            <a:avLst/>
          </a:prstGeom>
          <a:ln>
            <a:noFill/>
          </a:ln>
        </p:spPr>
      </p:pic>
      <p:pic>
        <p:nvPicPr>
          <p:cNvPr id="543" name="Graphic 13"/>
          <p:cNvPicPr/>
          <p:nvPr/>
        </p:nvPicPr>
        <p:blipFill>
          <a:blip r:embed="rId6"/>
          <a:stretch/>
        </p:blipFill>
        <p:spPr>
          <a:xfrm>
            <a:off x="3548160" y="1339560"/>
            <a:ext cx="456840" cy="456840"/>
          </a:xfrm>
          <a:prstGeom prst="rect">
            <a:avLst/>
          </a:prstGeom>
          <a:ln>
            <a:noFill/>
          </a:ln>
        </p:spPr>
      </p:pic>
      <p:pic>
        <p:nvPicPr>
          <p:cNvPr id="544" name="Graphic 22"/>
          <p:cNvPicPr/>
          <p:nvPr/>
        </p:nvPicPr>
        <p:blipFill>
          <a:blip r:embed="rId7"/>
          <a:stretch/>
        </p:blipFill>
        <p:spPr>
          <a:xfrm>
            <a:off x="5072040" y="1339560"/>
            <a:ext cx="456840" cy="456840"/>
          </a:xfrm>
          <a:prstGeom prst="rect">
            <a:avLst/>
          </a:prstGeom>
          <a:ln>
            <a:noFill/>
          </a:ln>
        </p:spPr>
      </p:pic>
      <p:pic>
        <p:nvPicPr>
          <p:cNvPr id="545" name="Graphic 26"/>
          <p:cNvPicPr/>
          <p:nvPr/>
        </p:nvPicPr>
        <p:blipFill>
          <a:blip r:embed="rId8"/>
          <a:stretch/>
        </p:blipFill>
        <p:spPr>
          <a:xfrm>
            <a:off x="6716880" y="1339560"/>
            <a:ext cx="456840" cy="456840"/>
          </a:xfrm>
          <a:prstGeom prst="rect">
            <a:avLst/>
          </a:prstGeom>
          <a:ln>
            <a:noFill/>
          </a:ln>
        </p:spPr>
      </p:pic>
      <p:pic>
        <p:nvPicPr>
          <p:cNvPr id="546" name="Graphic 28"/>
          <p:cNvPicPr/>
          <p:nvPr/>
        </p:nvPicPr>
        <p:blipFill>
          <a:blip r:embed="rId9"/>
          <a:stretch/>
        </p:blipFill>
        <p:spPr>
          <a:xfrm>
            <a:off x="4200840" y="3458160"/>
            <a:ext cx="456840" cy="456840"/>
          </a:xfrm>
          <a:prstGeom prst="rect">
            <a:avLst/>
          </a:prstGeom>
          <a:ln>
            <a:noFill/>
          </a:ln>
        </p:spPr>
      </p:pic>
      <p:pic>
        <p:nvPicPr>
          <p:cNvPr id="547" name="Graphic 30"/>
          <p:cNvPicPr/>
          <p:nvPr/>
        </p:nvPicPr>
        <p:blipFill>
          <a:blip r:embed="rId10"/>
          <a:stretch/>
        </p:blipFill>
        <p:spPr>
          <a:xfrm>
            <a:off x="3548160" y="2441160"/>
            <a:ext cx="456840" cy="456840"/>
          </a:xfrm>
          <a:prstGeom prst="rect">
            <a:avLst/>
          </a:prstGeom>
          <a:ln>
            <a:noFill/>
          </a:ln>
        </p:spPr>
      </p:pic>
      <p:pic>
        <p:nvPicPr>
          <p:cNvPr id="548" name="Graphic 32"/>
          <p:cNvPicPr/>
          <p:nvPr/>
        </p:nvPicPr>
        <p:blipFill>
          <a:blip r:embed="rId11"/>
          <a:stretch/>
        </p:blipFill>
        <p:spPr>
          <a:xfrm>
            <a:off x="5072040" y="2453760"/>
            <a:ext cx="456840" cy="456840"/>
          </a:xfrm>
          <a:prstGeom prst="rect">
            <a:avLst/>
          </a:prstGeom>
          <a:ln>
            <a:noFill/>
          </a:ln>
        </p:spPr>
      </p:pic>
      <p:pic>
        <p:nvPicPr>
          <p:cNvPr id="549" name="Graphic 34"/>
          <p:cNvPicPr/>
          <p:nvPr/>
        </p:nvPicPr>
        <p:blipFill>
          <a:blip r:embed="rId12"/>
          <a:stretch/>
        </p:blipFill>
        <p:spPr>
          <a:xfrm>
            <a:off x="6716880" y="2441160"/>
            <a:ext cx="456840" cy="456840"/>
          </a:xfrm>
          <a:prstGeom prst="rect">
            <a:avLst/>
          </a:prstGeom>
          <a:ln>
            <a:noFill/>
          </a:ln>
        </p:spPr>
      </p:pic>
      <p:pic>
        <p:nvPicPr>
          <p:cNvPr id="550" name="Graphic 36"/>
          <p:cNvPicPr/>
          <p:nvPr/>
        </p:nvPicPr>
        <p:blipFill>
          <a:blip r:embed="rId13"/>
          <a:stretch/>
        </p:blipFill>
        <p:spPr>
          <a:xfrm>
            <a:off x="2087640" y="2515320"/>
            <a:ext cx="456840" cy="456840"/>
          </a:xfrm>
          <a:prstGeom prst="rect">
            <a:avLst/>
          </a:prstGeom>
          <a:ln>
            <a:noFill/>
          </a:ln>
        </p:spPr>
      </p:pic>
      <p:sp>
        <p:nvSpPr>
          <p:cNvPr id="551" name="CustomShape 11"/>
          <p:cNvSpPr/>
          <p:nvPr/>
        </p:nvSpPr>
        <p:spPr>
          <a:xfrm>
            <a:off x="5888520" y="3828600"/>
            <a:ext cx="1773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14"/>
              </a:rPr>
              <a:t>…And LOTS More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42"/>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543"/>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5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550"/>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47"/>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544"/>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535"/>
                                        </p:tgtEl>
                                        <p:attrNameLst>
                                          <p:attrName>style.visibility</p:attrName>
                                        </p:attrNameLst>
                                      </p:cBhvr>
                                      <p:to>
                                        <p:strVal val="visible"/>
                                      </p:to>
                                    </p:set>
                                  </p:childTnLst>
                                </p:cTn>
                              </p:par>
                              <p:par>
                                <p:cTn id="31" presetID="1" presetClass="entr" fill="hold" nodeType="withEffect">
                                  <p:stCondLst>
                                    <p:cond delay="0"/>
                                  </p:stCondLst>
                                  <p:childTnLst>
                                    <p:set>
                                      <p:cBhvr>
                                        <p:cTn id="32" dur="1" fill="hold">
                                          <p:stCondLst>
                                            <p:cond delay="0"/>
                                          </p:stCondLst>
                                        </p:cTn>
                                        <p:tgtEl>
                                          <p:spTgt spid="548"/>
                                        </p:tgtEl>
                                        <p:attrNameLst>
                                          <p:attrName>style.visibility</p:attrName>
                                        </p:attrNameLst>
                                      </p:cBhvr>
                                      <p:to>
                                        <p:strVal val="visible"/>
                                      </p:to>
                                    </p:set>
                                  </p:childTnLst>
                                </p:cTn>
                              </p:par>
                              <p:par>
                                <p:cTn id="33" presetID="1" presetClass="entr" fill="hold" nodeType="withEffect">
                                  <p:stCondLst>
                                    <p:cond delay="0"/>
                                  </p:stCondLst>
                                  <p:childTnLst>
                                    <p:set>
                                      <p:cBhvr>
                                        <p:cTn id="34" dur="1" fill="hold">
                                          <p:stCondLst>
                                            <p:cond delay="0"/>
                                          </p:stCondLst>
                                        </p:cTn>
                                        <p:tgtEl>
                                          <p:spTgt spid="5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540"/>
                                        </p:tgtEl>
                                        <p:attrNameLst>
                                          <p:attrName>style.visibility</p:attrName>
                                        </p:attrNameLst>
                                      </p:cBhvr>
                                      <p:to>
                                        <p:strVal val="visible"/>
                                      </p:to>
                                    </p:set>
                                  </p:childTnLst>
                                </p:cTn>
                              </p:par>
                              <p:par>
                                <p:cTn id="39" presetID="1" presetClass="entr" fill="hold" nodeType="withEffect">
                                  <p:stCondLst>
                                    <p:cond delay="0"/>
                                  </p:stCondLst>
                                  <p:childTnLst>
                                    <p:set>
                                      <p:cBhvr>
                                        <p:cTn id="40" dur="1" fill="hold">
                                          <p:stCondLst>
                                            <p:cond delay="0"/>
                                          </p:stCondLst>
                                        </p:cTn>
                                        <p:tgtEl>
                                          <p:spTgt spid="5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fill="hold" nodeType="clickEffect">
                                  <p:stCondLst>
                                    <p:cond delay="0"/>
                                  </p:stCondLst>
                                  <p:childTnLst>
                                    <p:set>
                                      <p:cBhvr>
                                        <p:cTn id="44" dur="1" fill="hold">
                                          <p:stCondLst>
                                            <p:cond delay="0"/>
                                          </p:stCondLst>
                                        </p:cTn>
                                        <p:tgtEl>
                                          <p:spTgt spid="549"/>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5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fill="hold" nodeType="clickEffect">
                                  <p:stCondLst>
                                    <p:cond delay="0"/>
                                  </p:stCondLst>
                                  <p:childTnLst>
                                    <p:set>
                                      <p:cBhvr>
                                        <p:cTn id="50" dur="1" fill="hold">
                                          <p:stCondLst>
                                            <p:cond delay="0"/>
                                          </p:stCondLst>
                                        </p:cTn>
                                        <p:tgtEl>
                                          <p:spTgt spid="546"/>
                                        </p:tgtEl>
                                        <p:attrNameLst>
                                          <p:attrName>style.visibility</p:attrName>
                                        </p:attrNameLst>
                                      </p:cBhvr>
                                      <p:to>
                                        <p:strVal val="visible"/>
                                      </p:to>
                                    </p:set>
                                  </p:childTnLst>
                                </p:cTn>
                              </p:par>
                              <p:par>
                                <p:cTn id="51" presetID="1" presetClass="entr" fill="hold" nodeType="withEffect">
                                  <p:stCondLst>
                                    <p:cond delay="0"/>
                                  </p:stCondLst>
                                  <p:childTnLst>
                                    <p:set>
                                      <p:cBhvr>
                                        <p:cTn id="52" dur="1" fill="hold">
                                          <p:stCondLst>
                                            <p:cond delay="0"/>
                                          </p:stCondLst>
                                        </p:cTn>
                                        <p:tgtEl>
                                          <p:spTgt spid="5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fill="hold" nodeType="clickEffect">
                                  <p:stCondLst>
                                    <p:cond delay="0"/>
                                  </p:stCondLst>
                                  <p:childTnLst>
                                    <p:set>
                                      <p:cBhvr>
                                        <p:cTn id="56" dur="1" fill="hold">
                                          <p:stCondLst>
                                            <p:cond delay="0"/>
                                          </p:stCondLst>
                                        </p:cTn>
                                        <p:tgtEl>
                                          <p:spTgt spid="5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u="sng" strike="noStrike" spc="-1">
                <a:solidFill>
                  <a:srgbClr val="0000FF"/>
                </a:solidFill>
                <a:uFillTx/>
                <a:latin typeface="Calibri"/>
                <a:hlinkClick r:id="rId3"/>
              </a:rPr>
              <a:t>Amazon Inspector</a:t>
            </a:r>
            <a:endParaRPr lang="en-US" sz="3600" b="0" strike="noStrike" spc="-1">
              <a:solidFill>
                <a:srgbClr val="000000"/>
              </a:solidFill>
              <a:latin typeface="Calibri"/>
            </a:endParaRPr>
          </a:p>
        </p:txBody>
      </p:sp>
      <p:sp>
        <p:nvSpPr>
          <p:cNvPr id="553"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“Automated , continual vulnerability management at scale”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Agent-based (white box) and agent-less (black box)</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Works with EC2, Containers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Calculates contextualized “risk score” based on CVE info</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Has own console, and Security Hub integration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be used with EventBridge to automatically generate tickets and start remediation workflows</a:t>
            </a:r>
          </a:p>
        </p:txBody>
      </p:sp>
      <p:pic>
        <p:nvPicPr>
          <p:cNvPr id="554" name="Graphic 21"/>
          <p:cNvPicPr/>
          <p:nvPr/>
        </p:nvPicPr>
        <p:blipFill>
          <a:blip r:embed="rId4"/>
          <a:stretch/>
        </p:blipFill>
        <p:spPr>
          <a:xfrm>
            <a:off x="7592040" y="179640"/>
            <a:ext cx="761760" cy="761760"/>
          </a:xfrm>
          <a:prstGeom prst="rect">
            <a:avLst/>
          </a:prstGeom>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5" name="Graphic 17"/>
          <p:cNvPicPr/>
          <p:nvPr/>
        </p:nvPicPr>
        <p:blipFill>
          <a:blip r:embed="rId3"/>
          <a:stretch/>
        </p:blipFill>
        <p:spPr>
          <a:xfrm>
            <a:off x="5934600" y="2108160"/>
            <a:ext cx="761760" cy="761760"/>
          </a:xfrm>
          <a:prstGeom prst="rect">
            <a:avLst/>
          </a:prstGeom>
          <a:ln>
            <a:noFill/>
          </a:ln>
        </p:spPr>
      </p:pic>
      <p:sp>
        <p:nvSpPr>
          <p:cNvPr id="55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a:t>
            </a:r>
            <a:r>
              <a:rPr lang="en-US" sz="3600" b="0" u="sng" strike="noStrike" spc="-1">
                <a:solidFill>
                  <a:srgbClr val="0000FF"/>
                </a:solidFill>
                <a:uFillTx/>
                <a:latin typeface="Calibri"/>
                <a:hlinkClick r:id="rId4"/>
              </a:rPr>
              <a:t>Secrets Manager</a:t>
            </a:r>
            <a:endParaRPr lang="en-US" sz="3600" b="0" strike="noStrike" spc="-1">
              <a:solidFill>
                <a:srgbClr val="000000"/>
              </a:solidFill>
              <a:latin typeface="Calibri"/>
            </a:endParaRPr>
          </a:p>
        </p:txBody>
      </p:sp>
      <p:sp>
        <p:nvSpPr>
          <p:cNvPr id="557"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“Rotate, manage, retrieve DB creds, API keys and other secrets”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Very useful for database credentials</a:t>
            </a:r>
          </a:p>
        </p:txBody>
      </p:sp>
      <p:pic>
        <p:nvPicPr>
          <p:cNvPr id="558" name="Graphic 6"/>
          <p:cNvPicPr/>
          <p:nvPr/>
        </p:nvPicPr>
        <p:blipFill>
          <a:blip r:embed="rId5"/>
          <a:stretch/>
        </p:blipFill>
        <p:spPr>
          <a:xfrm>
            <a:off x="2213640" y="2905200"/>
            <a:ext cx="1345320" cy="1345320"/>
          </a:xfrm>
          <a:prstGeom prst="rect">
            <a:avLst/>
          </a:prstGeom>
          <a:ln>
            <a:noFill/>
          </a:ln>
        </p:spPr>
      </p:pic>
      <p:pic>
        <p:nvPicPr>
          <p:cNvPr id="559" name="Graphic 11"/>
          <p:cNvPicPr/>
          <p:nvPr/>
        </p:nvPicPr>
        <p:blipFill>
          <a:blip r:embed="rId6"/>
          <a:stretch/>
        </p:blipFill>
        <p:spPr>
          <a:xfrm>
            <a:off x="5888880" y="3777480"/>
            <a:ext cx="838440" cy="838440"/>
          </a:xfrm>
          <a:prstGeom prst="rect">
            <a:avLst/>
          </a:prstGeom>
          <a:ln>
            <a:noFill/>
          </a:ln>
        </p:spPr>
      </p:pic>
      <p:sp>
        <p:nvSpPr>
          <p:cNvPr id="560" name="CustomShape 3"/>
          <p:cNvSpPr/>
          <p:nvPr/>
        </p:nvSpPr>
        <p:spPr>
          <a:xfrm>
            <a:off x="2519280" y="3449880"/>
            <a:ext cx="734040" cy="255600"/>
          </a:xfrm>
          <a:prstGeom prst="rect">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Calibri"/>
              </a:rPr>
              <a:t>App</a:t>
            </a:r>
            <a:endParaRPr lang="en-US" sz="1800" b="0" strike="noStrike" spc="-1">
              <a:latin typeface="Arial"/>
            </a:endParaRPr>
          </a:p>
        </p:txBody>
      </p:sp>
      <p:sp>
        <p:nvSpPr>
          <p:cNvPr id="561" name="CustomShape 4"/>
          <p:cNvSpPr/>
          <p:nvPr/>
        </p:nvSpPr>
        <p:spPr>
          <a:xfrm>
            <a:off x="2347560" y="4304160"/>
            <a:ext cx="1203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EC2/OP svr</a:t>
            </a:r>
            <a:endParaRPr lang="en-US" sz="1800" b="0" strike="noStrike" spc="-1">
              <a:latin typeface="Arial"/>
            </a:endParaRPr>
          </a:p>
        </p:txBody>
      </p:sp>
      <p:sp>
        <p:nvSpPr>
          <p:cNvPr id="562" name="CustomShape 5"/>
          <p:cNvSpPr/>
          <p:nvPr/>
        </p:nvSpPr>
        <p:spPr>
          <a:xfrm>
            <a:off x="5792400" y="4602960"/>
            <a:ext cx="1045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Database</a:t>
            </a:r>
            <a:endParaRPr lang="en-US" sz="1800" b="0" strike="noStrike" spc="-1">
              <a:latin typeface="Arial"/>
            </a:endParaRPr>
          </a:p>
        </p:txBody>
      </p:sp>
      <p:sp>
        <p:nvSpPr>
          <p:cNvPr id="563" name="CustomShape 6"/>
          <p:cNvSpPr/>
          <p:nvPr/>
        </p:nvSpPr>
        <p:spPr>
          <a:xfrm>
            <a:off x="5446800" y="2988720"/>
            <a:ext cx="1737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Secrets Manager</a:t>
            </a:r>
            <a:endParaRPr lang="en-US" sz="1800" b="0" strike="noStrike" spc="-1">
              <a:latin typeface="Arial"/>
            </a:endParaRPr>
          </a:p>
        </p:txBody>
      </p:sp>
      <p:sp>
        <p:nvSpPr>
          <p:cNvPr id="564" name="CustomShape 7"/>
          <p:cNvSpPr/>
          <p:nvPr/>
        </p:nvSpPr>
        <p:spPr>
          <a:xfrm flipV="1">
            <a:off x="3559320" y="2488680"/>
            <a:ext cx="2425680" cy="108864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5" name="CustomShape 8"/>
          <p:cNvSpPr/>
          <p:nvPr/>
        </p:nvSpPr>
        <p:spPr>
          <a:xfrm rot="10800000" flipV="1">
            <a:off x="5934600" y="3418560"/>
            <a:ext cx="2452680" cy="105984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6" name="CustomShape 9"/>
          <p:cNvSpPr/>
          <p:nvPr/>
        </p:nvSpPr>
        <p:spPr>
          <a:xfrm>
            <a:off x="3545640" y="3730320"/>
            <a:ext cx="2618640" cy="61848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67" name="CustomShape 10"/>
          <p:cNvSpPr/>
          <p:nvPr/>
        </p:nvSpPr>
        <p:spPr>
          <a:xfrm rot="10800000">
            <a:off x="3520440" y="3858480"/>
            <a:ext cx="2644200" cy="60444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568" name="Graphic 10"/>
          <p:cNvPicPr/>
          <p:nvPr/>
        </p:nvPicPr>
        <p:blipFill>
          <a:blip r:embed="rId7"/>
          <a:stretch/>
        </p:blipFill>
        <p:spPr>
          <a:xfrm>
            <a:off x="7669800" y="2159640"/>
            <a:ext cx="761760" cy="761760"/>
          </a:xfrm>
          <a:prstGeom prst="rect">
            <a:avLst/>
          </a:prstGeom>
          <a:ln>
            <a:noFill/>
          </a:ln>
        </p:spPr>
      </p:pic>
      <p:sp>
        <p:nvSpPr>
          <p:cNvPr id="569" name="CustomShape 11"/>
          <p:cNvSpPr/>
          <p:nvPr/>
        </p:nvSpPr>
        <p:spPr>
          <a:xfrm>
            <a:off x="7278840" y="2978640"/>
            <a:ext cx="15436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8"/>
              </a:rPr>
              <a:t>Creds Rotation</a:t>
            </a:r>
            <a:endParaRPr lang="en-US" sz="1800" b="0" strike="noStrike" spc="-1">
              <a:latin typeface="Arial"/>
            </a:endParaRPr>
          </a:p>
        </p:txBody>
      </p:sp>
      <p:sp>
        <p:nvSpPr>
          <p:cNvPr id="570" name="CustomShape 12"/>
          <p:cNvSpPr/>
          <p:nvPr/>
        </p:nvSpPr>
        <p:spPr>
          <a:xfrm flipV="1">
            <a:off x="6696360" y="2569680"/>
            <a:ext cx="1067040" cy="20052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571" name="CustomShape 13"/>
          <p:cNvSpPr/>
          <p:nvPr/>
        </p:nvSpPr>
        <p:spPr>
          <a:xfrm rot="10800000">
            <a:off x="6599880" y="2257200"/>
            <a:ext cx="1113120" cy="18252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pic>
        <p:nvPicPr>
          <p:cNvPr id="572" name="Graphic 17"/>
          <p:cNvPicPr/>
          <p:nvPr/>
        </p:nvPicPr>
        <p:blipFill>
          <a:blip r:embed="rId3"/>
          <a:stretch/>
        </p:blipFill>
        <p:spPr>
          <a:xfrm>
            <a:off x="7630920" y="188280"/>
            <a:ext cx="761760" cy="7617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5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5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559"/>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5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56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5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fill="hold" nodeType="clickEffect">
                                  <p:stCondLst>
                                    <p:cond delay="0"/>
                                  </p:stCondLst>
                                  <p:childTnLst>
                                    <p:set>
                                      <p:cBhvr>
                                        <p:cTn id="28" dur="1" fill="hold">
                                          <p:stCondLst>
                                            <p:cond delay="0"/>
                                          </p:stCondLst>
                                        </p:cTn>
                                        <p:tgtEl>
                                          <p:spTgt spid="555"/>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5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5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fill="hold" nodeType="clickEffect">
                                  <p:stCondLst>
                                    <p:cond delay="0"/>
                                  </p:stCondLst>
                                  <p:childTnLst>
                                    <p:set>
                                      <p:cBhvr>
                                        <p:cTn id="38" dur="1" fill="hold">
                                          <p:stCondLst>
                                            <p:cond delay="0"/>
                                          </p:stCondLst>
                                        </p:cTn>
                                        <p:tgtEl>
                                          <p:spTgt spid="5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fill="hold" nodeType="clickEffect">
                                  <p:stCondLst>
                                    <p:cond delay="0"/>
                                  </p:stCondLst>
                                  <p:childTnLst>
                                    <p:set>
                                      <p:cBhvr>
                                        <p:cTn id="42" dur="1" fill="hold">
                                          <p:stCondLst>
                                            <p:cond delay="0"/>
                                          </p:stCondLst>
                                        </p:cTn>
                                        <p:tgtEl>
                                          <p:spTgt spid="568"/>
                                        </p:tgtEl>
                                        <p:attrNameLst>
                                          <p:attrName>style.visibility</p:attrName>
                                        </p:attrNameLst>
                                      </p:cBhvr>
                                      <p:to>
                                        <p:strVal val="visible"/>
                                      </p:to>
                                    </p:set>
                                  </p:childTnLst>
                                </p:cTn>
                              </p:par>
                              <p:par>
                                <p:cTn id="43" presetID="1" presetClass="entr" fill="hold" nodeType="withEffect">
                                  <p:stCondLst>
                                    <p:cond delay="0"/>
                                  </p:stCondLst>
                                  <p:childTnLst>
                                    <p:set>
                                      <p:cBhvr>
                                        <p:cTn id="44" dur="1" fill="hold">
                                          <p:stCondLst>
                                            <p:cond delay="0"/>
                                          </p:stCondLst>
                                        </p:cTn>
                                        <p:tgtEl>
                                          <p:spTgt spid="569"/>
                                        </p:tgtEl>
                                        <p:attrNameLst>
                                          <p:attrName>style.visibility</p:attrName>
                                        </p:attrNameLst>
                                      </p:cBhvr>
                                      <p:to>
                                        <p:strVal val="visible"/>
                                      </p:to>
                                    </p:set>
                                  </p:childTnLst>
                                </p:cTn>
                              </p:par>
                              <p:par>
                                <p:cTn id="45" presetID="1" presetClass="entr" fill="hold" nodeType="withEffect">
                                  <p:stCondLst>
                                    <p:cond delay="0"/>
                                  </p:stCondLst>
                                  <p:childTnLst>
                                    <p:set>
                                      <p:cBhvr>
                                        <p:cTn id="46" dur="1" fill="hold">
                                          <p:stCondLst>
                                            <p:cond delay="0"/>
                                          </p:stCondLst>
                                        </p:cTn>
                                        <p:tgtEl>
                                          <p:spTgt spid="570"/>
                                        </p:tgtEl>
                                        <p:attrNameLst>
                                          <p:attrName>style.visibility</p:attrName>
                                        </p:attrNameLst>
                                      </p:cBhvr>
                                      <p:to>
                                        <p:strVal val="visible"/>
                                      </p:to>
                                    </p:set>
                                  </p:childTnLst>
                                </p:cTn>
                              </p:par>
                              <p:par>
                                <p:cTn id="47" presetID="1" presetClass="entr" fill="hold" nodeType="withEffect">
                                  <p:stCondLst>
                                    <p:cond delay="0"/>
                                  </p:stCondLst>
                                  <p:childTnLst>
                                    <p:set>
                                      <p:cBhvr>
                                        <p:cTn id="48"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4</a:t>
            </a:r>
          </a:p>
        </p:txBody>
      </p:sp>
      <p:sp>
        <p:nvSpPr>
          <p:cNvPr id="190"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S9: DevOps Automation (75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minutes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S10: Review of DevOps capstone lab (20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A7: ACTIVITY: Setting up a fully automated DevOps pipeline using Lambda triggers (105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Course wrap up &amp; next steps (20 mins)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EC2 Auto Scaling</a:t>
            </a:r>
            <a:br/>
            <a:r>
              <a:rPr lang="en-US" sz="3600" b="0" strike="noStrike" spc="-1">
                <a:solidFill>
                  <a:srgbClr val="000000"/>
                </a:solidFill>
                <a:latin typeface="Calibri"/>
              </a:rPr>
              <a:t>Lifecycle Hooks</a:t>
            </a:r>
          </a:p>
        </p:txBody>
      </p:sp>
      <p:sp>
        <p:nvSpPr>
          <p:cNvPr id="574"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r>
              <a:rPr lang="en-US" sz="2200" b="0" strike="noStrike" spc="-1">
                <a:solidFill>
                  <a:srgbClr val="000000"/>
                </a:solidFill>
                <a:latin typeface="Calibri"/>
              </a:rPr>
              <a:t>Used for:</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Bootstrapping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Notifications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Cleanup</a:t>
            </a:r>
            <a:endParaRPr lang="en-US" sz="2200" b="0" strike="noStrike" spc="-1">
              <a:solidFill>
                <a:srgbClr val="000000"/>
              </a:solidFill>
              <a:latin typeface="Calibri"/>
            </a:endParaRPr>
          </a:p>
        </p:txBody>
      </p:sp>
      <p:pic>
        <p:nvPicPr>
          <p:cNvPr id="575" name="Graphic 27"/>
          <p:cNvPicPr/>
          <p:nvPr/>
        </p:nvPicPr>
        <p:blipFill>
          <a:blip r:embed="rId3"/>
          <a:stretch/>
        </p:blipFill>
        <p:spPr>
          <a:xfrm>
            <a:off x="7567560" y="179640"/>
            <a:ext cx="761760" cy="761760"/>
          </a:xfrm>
          <a:prstGeom prst="rect">
            <a:avLst/>
          </a:prstGeom>
          <a:ln>
            <a:noFill/>
          </a:ln>
        </p:spPr>
      </p:pic>
      <p:pic>
        <p:nvPicPr>
          <p:cNvPr id="576" name="Picture 2"/>
          <p:cNvPicPr/>
          <p:nvPr/>
        </p:nvPicPr>
        <p:blipFill>
          <a:blip r:embed="rId4"/>
          <a:stretch/>
        </p:blipFill>
        <p:spPr>
          <a:xfrm>
            <a:off x="3451680" y="1243440"/>
            <a:ext cx="4901760" cy="3117960"/>
          </a:xfrm>
          <a:prstGeom prst="rect">
            <a:avLst/>
          </a:prstGeom>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TextShape 1"/>
          <p:cNvSpPr txBox="1"/>
          <p:nvPr/>
        </p:nvSpPr>
        <p:spPr>
          <a:xfrm>
            <a:off x="805680" y="0"/>
            <a:ext cx="7547760" cy="115128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3: Automating EC2 log processing and alerting</a:t>
            </a:r>
          </a:p>
        </p:txBody>
      </p:sp>
      <p:sp>
        <p:nvSpPr>
          <p:cNvPr id="578"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Configuration of EC2 logs and CloudWatch agent</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Coding Lambda log processor</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Route particular log entries to Lambda with a CloudWatch Subscription Filter</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Reviewing log processing events &amp; alerts</a:t>
            </a:r>
            <a:endParaRPr lang="en-US" sz="2200" b="0" strike="noStrike" spc="-1">
              <a:solidFill>
                <a:srgbClr val="000000"/>
              </a:solidFill>
              <a:latin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Break! (10 mins)</a:t>
            </a:r>
          </a:p>
        </p:txBody>
      </p:sp>
      <p:sp>
        <p:nvSpPr>
          <p:cNvPr id="580" name="TextShape 2"/>
          <p:cNvSpPr txBox="1"/>
          <p:nvPr/>
        </p:nvSpPr>
        <p:spPr>
          <a:xfrm>
            <a:off x="814680" y="814680"/>
            <a:ext cx="7539120" cy="3546720"/>
          </a:xfrm>
          <a:prstGeom prst="rect">
            <a:avLst/>
          </a:prstGeom>
          <a:noFill/>
          <a:ln>
            <a:noFill/>
          </a:ln>
        </p:spPr>
        <p:txBody>
          <a:bodyPr>
            <a:noAutofit/>
          </a:bodyPr>
          <a:lstStyle/>
          <a:p>
            <a:endParaRPr lang="en-US" sz="3200" b="0" strike="noStrike" spc="-1">
              <a:solidFill>
                <a:srgbClr val="000000"/>
              </a:solidFill>
              <a:latin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58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What percentage of your job is operations?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0-10%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10-30%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30-50%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Half or more</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S6: Operations Automation</a:t>
            </a:r>
          </a:p>
        </p:txBody>
      </p:sp>
      <p:sp>
        <p:nvSpPr>
          <p:cNvPr id="58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Common opportunities for automating operational issues.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AWS operations services (Trusted Advisor, EventBridge, CloudWatch Dashboards).</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Operations Lab.</a:t>
            </a:r>
            <a:endParaRPr lang="en-US" sz="2200" b="0" strike="noStrike" spc="-1">
              <a:solidFill>
                <a:srgbClr val="000000"/>
              </a:solidFill>
              <a:latin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Operations Automation</a:t>
            </a:r>
          </a:p>
        </p:txBody>
      </p:sp>
      <p:sp>
        <p:nvSpPr>
          <p:cNvPr id="586"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Health checks, notifications, and resolution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Resource scarcity (</a:t>
            </a:r>
            <a:r>
              <a:rPr lang="en-US" sz="2000" b="0" u="sng" strike="noStrike" spc="-1">
                <a:solidFill>
                  <a:srgbClr val="0000FF"/>
                </a:solidFill>
                <a:uFillTx/>
                <a:latin typeface="Calibri"/>
                <a:hlinkClick r:id="rId3"/>
              </a:rPr>
              <a:t>EBS volume resizing</a:t>
            </a:r>
            <a:r>
              <a:rPr lang="en-US" sz="2000" b="0" strike="noStrike" spc="-1">
                <a:solidFill>
                  <a:srgbClr val="000000"/>
                </a:solidFill>
                <a:latin typeface="Calibri"/>
              </a:rPr>
              <a: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Cost-saving via right-sizing of AWS infrastructure</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Automating </a:t>
            </a:r>
            <a:r>
              <a:rPr lang="en-US" sz="2000" b="0" u="sng" strike="noStrike" spc="-1">
                <a:solidFill>
                  <a:srgbClr val="0000FF"/>
                </a:solidFill>
                <a:uFillTx/>
                <a:latin typeface="Calibri"/>
                <a:hlinkClick r:id="rId4"/>
              </a:rPr>
              <a:t>start/stop of resources</a:t>
            </a: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Dashboard creation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Dynamic serverless </a:t>
            </a:r>
            <a:r>
              <a:rPr lang="en-US" sz="2000" b="0" u="sng" strike="noStrike" spc="-1">
                <a:solidFill>
                  <a:srgbClr val="0000FF"/>
                </a:solidFill>
                <a:uFillTx/>
                <a:latin typeface="Calibri"/>
                <a:hlinkClick r:id="rId5"/>
              </a:rPr>
              <a:t>dashboards in S3 with AJAX Lambda hooks</a:t>
            </a: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Security automation</a:t>
            </a:r>
          </a:p>
          <a:p>
            <a:pPr marL="743040" lvl="1" indent="-285480">
              <a:lnSpc>
                <a:spcPct val="100000"/>
              </a:lnSpc>
              <a:spcBef>
                <a:spcPts val="400"/>
              </a:spcBef>
              <a:buClr>
                <a:srgbClr val="000000"/>
              </a:buClr>
              <a:buFont typeface="Arial"/>
              <a:buChar char="•"/>
            </a:pPr>
            <a:r>
              <a:rPr lang="en-US" sz="2000" b="0" u="sng" strike="noStrike" spc="-1">
                <a:solidFill>
                  <a:srgbClr val="0000FF"/>
                </a:solidFill>
                <a:uFillTx/>
                <a:latin typeface="Calibri"/>
                <a:hlinkClick r:id="rId6"/>
              </a:rPr>
              <a:t>Tag-based GRC Compliance</a:t>
            </a:r>
            <a:endParaRPr lang="en-US" sz="2000" b="0" strike="noStrike" spc="-1">
              <a:solidFill>
                <a:srgbClr val="000000"/>
              </a:solidFill>
              <a:latin typeface="Calibri"/>
            </a:endParaRPr>
          </a:p>
          <a:p>
            <a:endParaRPr lang="en-US" sz="2000" b="0" strike="noStrike" spc="-1">
              <a:solidFill>
                <a:srgbClr val="000000"/>
              </a:solidFill>
              <a:latin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Trusted Advisor</a:t>
            </a:r>
          </a:p>
        </p:txBody>
      </p:sp>
      <p:pic>
        <p:nvPicPr>
          <p:cNvPr id="588" name="Graphic 7"/>
          <p:cNvPicPr/>
          <p:nvPr/>
        </p:nvPicPr>
        <p:blipFill>
          <a:blip r:embed="rId2"/>
          <a:stretch/>
        </p:blipFill>
        <p:spPr>
          <a:xfrm>
            <a:off x="7592040" y="179640"/>
            <a:ext cx="761760" cy="761760"/>
          </a:xfrm>
          <a:prstGeom prst="rect">
            <a:avLst/>
          </a:prstGeom>
          <a:ln>
            <a:noFill/>
          </a:ln>
        </p:spPr>
      </p:pic>
      <p:pic>
        <p:nvPicPr>
          <p:cNvPr id="589" name="Picture 2"/>
          <p:cNvPicPr/>
          <p:nvPr/>
        </p:nvPicPr>
        <p:blipFill>
          <a:blip r:embed="rId3"/>
          <a:stretch/>
        </p:blipFill>
        <p:spPr>
          <a:xfrm>
            <a:off x="724320" y="1958040"/>
            <a:ext cx="7884000" cy="1898280"/>
          </a:xfrm>
          <a:prstGeom prst="rect">
            <a:avLst/>
          </a:prstGeom>
          <a:ln>
            <a:noFill/>
          </a:ln>
        </p:spPr>
      </p:pic>
      <p:sp>
        <p:nvSpPr>
          <p:cNvPr id="590" name="CustomShape 2"/>
          <p:cNvSpPr/>
          <p:nvPr/>
        </p:nvSpPr>
        <p:spPr>
          <a:xfrm>
            <a:off x="5315760" y="3809160"/>
            <a:ext cx="3195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4"/>
              </a:rPr>
              <a:t>Real-time TA status monitoring…</a:t>
            </a:r>
            <a:endParaRPr lang="en-US" sz="1800" b="0" strike="noStrike" spc="-1">
              <a:latin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GuardDuty</a:t>
            </a:r>
          </a:p>
        </p:txBody>
      </p:sp>
      <p:pic>
        <p:nvPicPr>
          <p:cNvPr id="592" name="Graphic 19"/>
          <p:cNvPicPr/>
          <p:nvPr/>
        </p:nvPicPr>
        <p:blipFill>
          <a:blip r:embed="rId2"/>
          <a:stretch/>
        </p:blipFill>
        <p:spPr>
          <a:xfrm>
            <a:off x="7592040" y="179640"/>
            <a:ext cx="761760" cy="761760"/>
          </a:xfrm>
          <a:prstGeom prst="rect">
            <a:avLst/>
          </a:prstGeom>
          <a:ln>
            <a:noFill/>
          </a:ln>
        </p:spPr>
      </p:pic>
      <p:pic>
        <p:nvPicPr>
          <p:cNvPr id="593" name="Picture 2"/>
          <p:cNvPicPr/>
          <p:nvPr/>
        </p:nvPicPr>
        <p:blipFill>
          <a:blip r:embed="rId3"/>
          <a:stretch/>
        </p:blipFill>
        <p:spPr>
          <a:xfrm>
            <a:off x="986040" y="1506600"/>
            <a:ext cx="7171560" cy="2634480"/>
          </a:xfrm>
          <a:prstGeom prst="rect">
            <a:avLst/>
          </a:prstGeom>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EventBridge</a:t>
            </a:r>
          </a:p>
        </p:txBody>
      </p:sp>
      <p:sp>
        <p:nvSpPr>
          <p:cNvPr id="595"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“Serverless event bus to build event-driven apps at scale”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Events can be generated from:</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AWS Services (+cross acct, region) – 90+ svcs as sources, 17 as targets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Your Apps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3</a:t>
            </a:r>
            <a:r>
              <a:rPr lang="en-US" sz="2000" b="0" strike="noStrike" spc="-1" baseline="30000">
                <a:solidFill>
                  <a:srgbClr val="000000"/>
                </a:solidFill>
                <a:latin typeface="Calibri"/>
              </a:rPr>
              <a:t>rd</a:t>
            </a:r>
            <a:r>
              <a:rPr lang="en-US" sz="2000" b="0" strike="noStrike" spc="-1">
                <a:solidFill>
                  <a:srgbClr val="000000"/>
                </a:solidFill>
                <a:latin typeface="Calibri"/>
              </a:rPr>
              <a:t> party SaaS sources like Zendesk or Shopify (21+ native SaaS integrations, SaaS events travel AWS network, not pub)</a:t>
            </a:r>
          </a:p>
        </p:txBody>
      </p:sp>
      <p:pic>
        <p:nvPicPr>
          <p:cNvPr id="596" name="Graphic 19"/>
          <p:cNvPicPr/>
          <p:nvPr/>
        </p:nvPicPr>
        <p:blipFill>
          <a:blip r:embed="rId3"/>
          <a:stretch/>
        </p:blipFill>
        <p:spPr>
          <a:xfrm>
            <a:off x="7630920" y="179640"/>
            <a:ext cx="761760" cy="761760"/>
          </a:xfrm>
          <a:prstGeom prst="rect">
            <a:avLst/>
          </a:prstGeom>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TextShape 1"/>
          <p:cNvSpPr txBox="1"/>
          <p:nvPr/>
        </p:nvSpPr>
        <p:spPr>
          <a:xfrm>
            <a:off x="805680" y="0"/>
            <a:ext cx="7547760" cy="116532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EventBridge:</a:t>
            </a:r>
            <a:br/>
            <a:r>
              <a:rPr lang="en-US" sz="3600" b="0" strike="noStrike" spc="-1">
                <a:solidFill>
                  <a:srgbClr val="000000"/>
                </a:solidFill>
                <a:latin typeface="Calibri"/>
              </a:rPr>
              <a:t>Directed vs Observable</a:t>
            </a:r>
          </a:p>
        </p:txBody>
      </p:sp>
      <p:pic>
        <p:nvPicPr>
          <p:cNvPr id="598" name="Graphic 19"/>
          <p:cNvPicPr/>
          <p:nvPr/>
        </p:nvPicPr>
        <p:blipFill>
          <a:blip r:embed="rId3"/>
          <a:stretch/>
        </p:blipFill>
        <p:spPr>
          <a:xfrm>
            <a:off x="7630920" y="179640"/>
            <a:ext cx="761760" cy="761760"/>
          </a:xfrm>
          <a:prstGeom prst="rect">
            <a:avLst/>
          </a:prstGeom>
          <a:ln>
            <a:noFill/>
          </a:ln>
        </p:spPr>
      </p:pic>
      <p:pic>
        <p:nvPicPr>
          <p:cNvPr id="599" name="Picture 2"/>
          <p:cNvPicPr/>
          <p:nvPr/>
        </p:nvPicPr>
        <p:blipFill>
          <a:blip r:embed="rId4"/>
          <a:srcRect t="13420" b="13976"/>
          <a:stretch/>
        </p:blipFill>
        <p:spPr>
          <a:xfrm>
            <a:off x="1798560" y="1165680"/>
            <a:ext cx="5831640" cy="327348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19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much experience do you have with AWS Lambda?</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Played with it a bit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Fairly proficient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Quite advanced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EventBridge Architecture</a:t>
            </a:r>
          </a:p>
        </p:txBody>
      </p:sp>
      <p:pic>
        <p:nvPicPr>
          <p:cNvPr id="601" name="Graphic 19"/>
          <p:cNvPicPr/>
          <p:nvPr/>
        </p:nvPicPr>
        <p:blipFill>
          <a:blip r:embed="rId3"/>
          <a:stretch/>
        </p:blipFill>
        <p:spPr>
          <a:xfrm>
            <a:off x="7630920" y="179640"/>
            <a:ext cx="761760" cy="761760"/>
          </a:xfrm>
          <a:prstGeom prst="rect">
            <a:avLst/>
          </a:prstGeom>
          <a:ln>
            <a:noFill/>
          </a:ln>
        </p:spPr>
      </p:pic>
      <p:pic>
        <p:nvPicPr>
          <p:cNvPr id="602" name="Picture 2"/>
          <p:cNvPicPr/>
          <p:nvPr/>
        </p:nvPicPr>
        <p:blipFill>
          <a:blip r:embed="rId4"/>
          <a:stretch/>
        </p:blipFill>
        <p:spPr>
          <a:xfrm>
            <a:off x="1176840" y="1184400"/>
            <a:ext cx="6790320" cy="3344400"/>
          </a:xfrm>
          <a:prstGeom prst="rect">
            <a:avLst/>
          </a:prstGeom>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CloudWatch Dashboards</a:t>
            </a:r>
          </a:p>
        </p:txBody>
      </p:sp>
      <p:sp>
        <p:nvSpPr>
          <p:cNvPr id="604"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Display graphs &amp; widgets (cross acct &amp; region)</a:t>
            </a:r>
          </a:p>
          <a:p>
            <a:pPr>
              <a:lnSpc>
                <a:spcPct val="100000"/>
              </a:lnSpc>
              <a:spcBef>
                <a:spcPts val="439"/>
              </a:spcBef>
            </a:pPr>
            <a:endParaRPr lang="en-US" sz="2200" b="0" strike="noStrike" spc="-1">
              <a:solidFill>
                <a:srgbClr val="000000"/>
              </a:solidFill>
              <a:latin typeface="Calibri"/>
            </a:endParaRPr>
          </a:p>
        </p:txBody>
      </p:sp>
      <p:pic>
        <p:nvPicPr>
          <p:cNvPr id="605" name="Picture 2"/>
          <p:cNvPicPr/>
          <p:nvPr/>
        </p:nvPicPr>
        <p:blipFill>
          <a:blip r:embed="rId3"/>
          <a:stretch/>
        </p:blipFill>
        <p:spPr>
          <a:xfrm>
            <a:off x="1554120" y="1698480"/>
            <a:ext cx="5792400" cy="3102120"/>
          </a:xfrm>
          <a:prstGeom prst="rect">
            <a:avLst/>
          </a:prstGeom>
          <a:ln>
            <a:noFill/>
          </a:ln>
        </p:spPr>
      </p:pic>
      <p:pic>
        <p:nvPicPr>
          <p:cNvPr id="606" name="Graphic 17"/>
          <p:cNvPicPr/>
          <p:nvPr/>
        </p:nvPicPr>
        <p:blipFill>
          <a:blip r:embed="rId4"/>
          <a:stretch/>
        </p:blipFill>
        <p:spPr>
          <a:xfrm>
            <a:off x="7576200" y="179640"/>
            <a:ext cx="761760" cy="761760"/>
          </a:xfrm>
          <a:prstGeom prst="rect">
            <a:avLst/>
          </a:prstGeom>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TextShape 1"/>
          <p:cNvSpPr txBox="1"/>
          <p:nvPr/>
        </p:nvSpPr>
        <p:spPr>
          <a:xfrm>
            <a:off x="805680" y="0"/>
            <a:ext cx="7547760" cy="169596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4: </a:t>
            </a:r>
            <a:r>
              <a:rPr lang="en-US" sz="3600" b="0" strike="noStrike" spc="-1">
                <a:solidFill>
                  <a:srgbClr val="000000"/>
                </a:solidFill>
                <a:latin typeface="Guardian Sans Text"/>
              </a:rPr>
              <a:t>Automating GuardDuty and EventBridge alerts to update CloudWatch dashboards</a:t>
            </a:r>
            <a:endParaRPr lang="en-US" sz="3600" b="0" strike="noStrike" spc="-1">
              <a:solidFill>
                <a:srgbClr val="000000"/>
              </a:solidFill>
              <a:latin typeface="Calibri"/>
            </a:endParaRPr>
          </a:p>
        </p:txBody>
      </p:sp>
      <p:sp>
        <p:nvSpPr>
          <p:cNvPr id="608"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Building a simple CloudWatch Dashboard</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Integrating GuardDuty findings into basic CW Dashboard</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Updating CW Dashboards with real time EventBridge updates</a:t>
            </a:r>
            <a:endParaRPr lang="en-US" sz="2200" b="0" strike="noStrike" spc="-1">
              <a:solidFill>
                <a:srgbClr val="000000"/>
              </a:solidFill>
              <a:latin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EOD Q&amp;A</a:t>
            </a:r>
          </a:p>
        </p:txBody>
      </p:sp>
      <p:pic>
        <p:nvPicPr>
          <p:cNvPr id="610" name="Picture 2"/>
          <p:cNvPicPr/>
          <p:nvPr/>
        </p:nvPicPr>
        <p:blipFill>
          <a:blip r:embed="rId2"/>
          <a:stretch/>
        </p:blipFill>
        <p:spPr>
          <a:xfrm>
            <a:off x="2742120" y="1108080"/>
            <a:ext cx="3659400" cy="2927160"/>
          </a:xfrm>
          <a:prstGeom prst="rect">
            <a:avLst/>
          </a:prstGeom>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Schedule – Day 3</a:t>
            </a:r>
          </a:p>
        </p:txBody>
      </p:sp>
      <p:sp>
        <p:nvSpPr>
          <p:cNvPr id="61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S7: Security Automation (50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A5: ACTIVITY: Automated WAF rule updates via GuardDuty finding notification (60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BREAK: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S8: Governance, Regulation and Compliance (GRC) Automation (60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A6: ACTIVITY: Automated EC2 and S3 scanning and remediation using Inspector, Macie, and Lambda action (50 mins)Q&amp;A (10 mins)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Q&amp;A (10 mins)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dirty="0">
                <a:solidFill>
                  <a:srgbClr val="000000"/>
                </a:solidFill>
                <a:latin typeface="Calibri"/>
              </a:rPr>
              <a:t>Poll (single answer)</a:t>
            </a:r>
          </a:p>
        </p:txBody>
      </p:sp>
      <p:sp>
        <p:nvSpPr>
          <p:cNvPr id="63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How much of your role is security focused?</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Zero</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&lt; 10%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10-30%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30-50%</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North of 50%</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TextShape 1"/>
          <p:cNvSpPr txBox="1"/>
          <p:nvPr/>
        </p:nvSpPr>
        <p:spPr>
          <a:xfrm>
            <a:off x="805680" y="0"/>
            <a:ext cx="7547760" cy="560160"/>
          </a:xfrm>
          <a:prstGeom prst="rect">
            <a:avLst/>
          </a:prstGeom>
          <a:solidFill>
            <a:srgbClr val="8EB4E3"/>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S7: Security Automation</a:t>
            </a:r>
          </a:p>
        </p:txBody>
      </p:sp>
      <p:sp>
        <p:nvSpPr>
          <p:cNvPr id="61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AWS Security services (AWS WAF, AWS Config, Guard Duty, KMS, Detective).</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Review of Security Activity.</a:t>
            </a:r>
            <a:endParaRPr lang="en-US" sz="2200" b="0" strike="noStrike" spc="-1">
              <a:solidFill>
                <a:srgbClr val="000000"/>
              </a:solidFill>
              <a:latin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200" b="0" strike="noStrike" spc="-1">
                <a:solidFill>
                  <a:srgbClr val="000000"/>
                </a:solidFill>
                <a:latin typeface="Calibri"/>
              </a:rPr>
              <a:t>AWS’ Toolkit to Detect-&gt;Protect-&gt;Respond</a:t>
            </a:r>
          </a:p>
        </p:txBody>
      </p:sp>
      <p:pic>
        <p:nvPicPr>
          <p:cNvPr id="616" name="Picture 4"/>
          <p:cNvPicPr/>
          <p:nvPr/>
        </p:nvPicPr>
        <p:blipFill>
          <a:blip r:embed="rId3"/>
          <a:stretch/>
        </p:blipFill>
        <p:spPr>
          <a:xfrm>
            <a:off x="837360" y="915840"/>
            <a:ext cx="432000" cy="794160"/>
          </a:xfrm>
          <a:prstGeom prst="rect">
            <a:avLst/>
          </a:prstGeom>
          <a:ln>
            <a:noFill/>
          </a:ln>
        </p:spPr>
      </p:pic>
      <p:pic>
        <p:nvPicPr>
          <p:cNvPr id="617" name="Picture 6"/>
          <p:cNvPicPr/>
          <p:nvPr/>
        </p:nvPicPr>
        <p:blipFill>
          <a:blip r:embed="rId4"/>
          <a:stretch/>
        </p:blipFill>
        <p:spPr>
          <a:xfrm>
            <a:off x="2519280" y="1048320"/>
            <a:ext cx="626400" cy="627840"/>
          </a:xfrm>
          <a:prstGeom prst="rect">
            <a:avLst/>
          </a:prstGeom>
          <a:ln>
            <a:noFill/>
          </a:ln>
        </p:spPr>
      </p:pic>
      <p:pic>
        <p:nvPicPr>
          <p:cNvPr id="618" name="Picture 8"/>
          <p:cNvPicPr/>
          <p:nvPr/>
        </p:nvPicPr>
        <p:blipFill>
          <a:blip r:embed="rId5"/>
          <a:stretch/>
        </p:blipFill>
        <p:spPr>
          <a:xfrm>
            <a:off x="4144320" y="1048320"/>
            <a:ext cx="603360" cy="627840"/>
          </a:xfrm>
          <a:prstGeom prst="rect">
            <a:avLst/>
          </a:prstGeom>
          <a:ln>
            <a:noFill/>
          </a:ln>
        </p:spPr>
      </p:pic>
      <p:pic>
        <p:nvPicPr>
          <p:cNvPr id="619" name="Picture 10"/>
          <p:cNvPicPr/>
          <p:nvPr/>
        </p:nvPicPr>
        <p:blipFill>
          <a:blip r:embed="rId6"/>
          <a:stretch/>
        </p:blipFill>
        <p:spPr>
          <a:xfrm>
            <a:off x="7851600" y="1057320"/>
            <a:ext cx="502200" cy="652320"/>
          </a:xfrm>
          <a:prstGeom prst="rect">
            <a:avLst/>
          </a:prstGeom>
          <a:ln>
            <a:noFill/>
          </a:ln>
        </p:spPr>
      </p:pic>
      <p:pic>
        <p:nvPicPr>
          <p:cNvPr id="620" name="Picture 11"/>
          <p:cNvPicPr/>
          <p:nvPr/>
        </p:nvPicPr>
        <p:blipFill>
          <a:blip r:embed="rId5"/>
          <a:stretch/>
        </p:blipFill>
        <p:spPr>
          <a:xfrm>
            <a:off x="5997960" y="1048320"/>
            <a:ext cx="603360" cy="627840"/>
          </a:xfrm>
          <a:prstGeom prst="rect">
            <a:avLst/>
          </a:prstGeom>
          <a:ln>
            <a:noFill/>
          </a:ln>
        </p:spPr>
      </p:pic>
      <p:sp>
        <p:nvSpPr>
          <p:cNvPr id="621" name="CustomShape 2"/>
          <p:cNvSpPr/>
          <p:nvPr/>
        </p:nvSpPr>
        <p:spPr>
          <a:xfrm>
            <a:off x="603360" y="1717200"/>
            <a:ext cx="898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Identity</a:t>
            </a:r>
            <a:endParaRPr lang="en-US" sz="1800" b="0" strike="noStrike" spc="-1">
              <a:latin typeface="Arial"/>
            </a:endParaRPr>
          </a:p>
        </p:txBody>
      </p:sp>
      <p:sp>
        <p:nvSpPr>
          <p:cNvPr id="622" name="CustomShape 3"/>
          <p:cNvSpPr/>
          <p:nvPr/>
        </p:nvSpPr>
        <p:spPr>
          <a:xfrm>
            <a:off x="2296440" y="1710360"/>
            <a:ext cx="1087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Detection</a:t>
            </a:r>
            <a:endParaRPr lang="en-US" sz="1800" b="0" strike="noStrike" spc="-1">
              <a:latin typeface="Arial"/>
            </a:endParaRPr>
          </a:p>
        </p:txBody>
      </p:sp>
      <p:sp>
        <p:nvSpPr>
          <p:cNvPr id="623" name="CustomShape 4"/>
          <p:cNvSpPr/>
          <p:nvPr/>
        </p:nvSpPr>
        <p:spPr>
          <a:xfrm>
            <a:off x="5725080" y="1710360"/>
            <a:ext cx="11487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rPr>
              <a:t>Storage</a:t>
            </a:r>
            <a:endParaRPr lang="en-US" sz="1800" b="0" strike="noStrike" spc="-1">
              <a:latin typeface="Arial"/>
            </a:endParaRPr>
          </a:p>
          <a:p>
            <a:pPr algn="ctr">
              <a:lnSpc>
                <a:spcPct val="100000"/>
              </a:lnSpc>
            </a:pPr>
            <a:r>
              <a:rPr lang="en-US" sz="1800" b="0" strike="noStrike" spc="-1">
                <a:solidFill>
                  <a:srgbClr val="000000"/>
                </a:solidFill>
                <a:latin typeface="Calibri"/>
              </a:rPr>
              <a:t>Protection</a:t>
            </a:r>
            <a:endParaRPr lang="en-US" sz="1800" b="0" strike="noStrike" spc="-1">
              <a:latin typeface="Arial"/>
            </a:endParaRPr>
          </a:p>
        </p:txBody>
      </p:sp>
      <p:sp>
        <p:nvSpPr>
          <p:cNvPr id="624" name="CustomShape 5"/>
          <p:cNvSpPr/>
          <p:nvPr/>
        </p:nvSpPr>
        <p:spPr>
          <a:xfrm>
            <a:off x="3716640" y="1717200"/>
            <a:ext cx="14583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rPr>
              <a:t>Infrastructure</a:t>
            </a:r>
            <a:endParaRPr lang="en-US" sz="1800" b="0" strike="noStrike" spc="-1">
              <a:latin typeface="Arial"/>
            </a:endParaRPr>
          </a:p>
          <a:p>
            <a:pPr algn="ctr">
              <a:lnSpc>
                <a:spcPct val="100000"/>
              </a:lnSpc>
            </a:pPr>
            <a:r>
              <a:rPr lang="en-US" sz="1800" b="0" strike="noStrike" spc="-1">
                <a:solidFill>
                  <a:srgbClr val="000000"/>
                </a:solidFill>
                <a:latin typeface="Calibri"/>
              </a:rPr>
              <a:t>Protection</a:t>
            </a:r>
            <a:endParaRPr lang="en-US" sz="1800" b="0" strike="noStrike" spc="-1">
              <a:latin typeface="Arial"/>
            </a:endParaRPr>
          </a:p>
        </p:txBody>
      </p:sp>
      <p:sp>
        <p:nvSpPr>
          <p:cNvPr id="625" name="CustomShape 6"/>
          <p:cNvSpPr/>
          <p:nvPr/>
        </p:nvSpPr>
        <p:spPr>
          <a:xfrm>
            <a:off x="3716640" y="1721880"/>
            <a:ext cx="14583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rPr>
              <a:t>Infrastructure</a:t>
            </a:r>
            <a:endParaRPr lang="en-US" sz="1800" b="0" strike="noStrike" spc="-1">
              <a:latin typeface="Arial"/>
            </a:endParaRPr>
          </a:p>
          <a:p>
            <a:pPr algn="ctr">
              <a:lnSpc>
                <a:spcPct val="100000"/>
              </a:lnSpc>
            </a:pPr>
            <a:r>
              <a:rPr lang="en-US" sz="1800" b="0" strike="noStrike" spc="-1">
                <a:solidFill>
                  <a:srgbClr val="000000"/>
                </a:solidFill>
                <a:latin typeface="Calibri"/>
              </a:rPr>
              <a:t>Protection</a:t>
            </a:r>
            <a:endParaRPr lang="en-US" sz="1800" b="0" strike="noStrike" spc="-1">
              <a:latin typeface="Arial"/>
            </a:endParaRPr>
          </a:p>
        </p:txBody>
      </p:sp>
      <p:sp>
        <p:nvSpPr>
          <p:cNvPr id="626" name="CustomShape 7"/>
          <p:cNvSpPr/>
          <p:nvPr/>
        </p:nvSpPr>
        <p:spPr>
          <a:xfrm>
            <a:off x="7566840" y="1717200"/>
            <a:ext cx="1071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000000"/>
                </a:solidFill>
                <a:latin typeface="Calibri"/>
              </a:rPr>
              <a:t>Response</a:t>
            </a:r>
            <a:endParaRPr lang="en-US" sz="1800" b="0" strike="noStrike" spc="-1">
              <a:latin typeface="Arial"/>
            </a:endParaRPr>
          </a:p>
        </p:txBody>
      </p:sp>
      <p:sp>
        <p:nvSpPr>
          <p:cNvPr id="627" name="CustomShape 8"/>
          <p:cNvSpPr/>
          <p:nvPr/>
        </p:nvSpPr>
        <p:spPr>
          <a:xfrm>
            <a:off x="228600" y="2473920"/>
            <a:ext cx="1649160" cy="1002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Identity and Access Management (IAM)</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Organizations</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Secrets Manager</a:t>
            </a:r>
            <a:endParaRPr lang="en-US" sz="1200" b="0" strike="noStrike" spc="-1">
              <a:latin typeface="Arial"/>
            </a:endParaRPr>
          </a:p>
        </p:txBody>
      </p:sp>
      <p:pic>
        <p:nvPicPr>
          <p:cNvPr id="628" name="Picture 4"/>
          <p:cNvPicPr/>
          <p:nvPr/>
        </p:nvPicPr>
        <p:blipFill>
          <a:blip r:embed="rId7"/>
          <a:stretch/>
        </p:blipFill>
        <p:spPr>
          <a:xfrm>
            <a:off x="4650120" y="1362600"/>
            <a:ext cx="440640" cy="430200"/>
          </a:xfrm>
          <a:prstGeom prst="rect">
            <a:avLst/>
          </a:prstGeom>
          <a:ln>
            <a:noFill/>
          </a:ln>
        </p:spPr>
      </p:pic>
      <p:pic>
        <p:nvPicPr>
          <p:cNvPr id="629" name="Graphic 30"/>
          <p:cNvPicPr/>
          <p:nvPr/>
        </p:nvPicPr>
        <p:blipFill>
          <a:blip r:embed="rId8"/>
          <a:srcRect l="17008" t="4094" r="19449" b="3701"/>
          <a:stretch/>
        </p:blipFill>
        <p:spPr>
          <a:xfrm>
            <a:off x="6433560" y="1362600"/>
            <a:ext cx="290160" cy="421200"/>
          </a:xfrm>
          <a:prstGeom prst="rect">
            <a:avLst/>
          </a:prstGeom>
          <a:ln>
            <a:noFill/>
          </a:ln>
        </p:spPr>
      </p:pic>
      <p:sp>
        <p:nvSpPr>
          <p:cNvPr id="630" name="CustomShape 9"/>
          <p:cNvSpPr/>
          <p:nvPr/>
        </p:nvSpPr>
        <p:spPr>
          <a:xfrm>
            <a:off x="2002680" y="2473920"/>
            <a:ext cx="1649160" cy="13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AWS CloudTrail</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CloudWatch</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Config</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Detective</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GuardDuty</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Security Hub</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VPC flow logs</a:t>
            </a:r>
            <a:endParaRPr lang="en-US" sz="1200" b="0" strike="noStrike" spc="-1">
              <a:latin typeface="Arial"/>
            </a:endParaRPr>
          </a:p>
        </p:txBody>
      </p:sp>
      <p:sp>
        <p:nvSpPr>
          <p:cNvPr id="631" name="CustomShape 10"/>
          <p:cNvSpPr/>
          <p:nvPr/>
        </p:nvSpPr>
        <p:spPr>
          <a:xfrm>
            <a:off x="3621600" y="2473920"/>
            <a:ext cx="1649160" cy="13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AWS Firewall Manager</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Inspector</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Shield</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Systems Manager</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WAF</a:t>
            </a:r>
            <a:endParaRPr lang="en-US" sz="1200" b="0" strike="noStrike" spc="-1">
              <a:latin typeface="Arial"/>
            </a:endParaRPr>
          </a:p>
        </p:txBody>
      </p:sp>
      <p:sp>
        <p:nvSpPr>
          <p:cNvPr id="632" name="CustomShape 11"/>
          <p:cNvSpPr/>
          <p:nvPr/>
        </p:nvSpPr>
        <p:spPr>
          <a:xfrm>
            <a:off x="5474880" y="2473920"/>
            <a:ext cx="1649160" cy="1733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AWS Cloud HSM</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KMS</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Amazon Macie</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Server-side encryption (KMS-backed)</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Client-side encryption (always possible)</a:t>
            </a:r>
            <a:endParaRPr lang="en-US" sz="1200" b="0" strike="noStrike" spc="-1">
              <a:latin typeface="Arial"/>
            </a:endParaRPr>
          </a:p>
        </p:txBody>
      </p:sp>
      <p:sp>
        <p:nvSpPr>
          <p:cNvPr id="633" name="CustomShape 12"/>
          <p:cNvSpPr/>
          <p:nvPr/>
        </p:nvSpPr>
        <p:spPr>
          <a:xfrm>
            <a:off x="7278120" y="2474280"/>
            <a:ext cx="1649160" cy="1185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71360" indent="-171000">
              <a:lnSpc>
                <a:spcPct val="100000"/>
              </a:lnSpc>
              <a:buClr>
                <a:srgbClr val="000000"/>
              </a:buClr>
              <a:buFont typeface="Arial"/>
              <a:buChar char="•"/>
            </a:pPr>
            <a:r>
              <a:rPr lang="en-US" sz="1200" b="0" strike="noStrike" spc="-1">
                <a:solidFill>
                  <a:srgbClr val="000000"/>
                </a:solidFill>
                <a:latin typeface="Calibri"/>
              </a:rPr>
              <a:t>AWS Config rules</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Lambda</a:t>
            </a:r>
            <a:endParaRPr lang="en-US" sz="1200" b="0" strike="noStrike" spc="-1">
              <a:latin typeface="Arial"/>
            </a:endParaRPr>
          </a:p>
          <a:p>
            <a:pPr marL="171360" indent="-171000">
              <a:lnSpc>
                <a:spcPct val="100000"/>
              </a:lnSpc>
              <a:buClr>
                <a:srgbClr val="000000"/>
              </a:buClr>
              <a:buFont typeface="Arial"/>
              <a:buChar char="•"/>
            </a:pPr>
            <a:r>
              <a:rPr lang="en-US" sz="1200" b="0" strike="noStrike" spc="-1">
                <a:solidFill>
                  <a:srgbClr val="000000"/>
                </a:solidFill>
                <a:latin typeface="Calibri"/>
              </a:rPr>
              <a:t>AWS Systems Manager (Automation Documents)</a:t>
            </a:r>
            <a:endParaRPr lang="en-US" sz="1200" b="0" strike="noStrike" spc="-1">
              <a:latin typeface="Arial"/>
            </a:endParaRPr>
          </a:p>
        </p:txBody>
      </p:sp>
      <p:sp>
        <p:nvSpPr>
          <p:cNvPr id="634" name="CustomShape 13"/>
          <p:cNvSpPr/>
          <p:nvPr/>
        </p:nvSpPr>
        <p:spPr>
          <a:xfrm>
            <a:off x="5221080" y="4264200"/>
            <a:ext cx="34012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Calibri"/>
              </a:rPr>
              <a:t>…we’ll look at all of these services!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WAF</a:t>
            </a:r>
          </a:p>
        </p:txBody>
      </p:sp>
      <p:sp>
        <p:nvSpPr>
          <p:cNvPr id="638"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“THE BEST ‘front door’ DDOS protection for your apps”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Protects against common web exploits such as: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Layer 7 inspection and filtering for </a:t>
            </a:r>
            <a:r>
              <a:rPr lang="en-US" sz="2000" b="0" u="sng" strike="noStrike" spc="-1">
                <a:solidFill>
                  <a:srgbClr val="0000FF"/>
                </a:solidFill>
                <a:uFillTx/>
                <a:latin typeface="Calibri"/>
                <a:hlinkClick r:id="rId2"/>
              </a:rPr>
              <a:t>OWASP</a:t>
            </a:r>
            <a:r>
              <a:rPr lang="en-US" sz="2000" b="0" strike="noStrike" spc="-1">
                <a:solidFill>
                  <a:srgbClr val="000000"/>
                </a:solidFill>
                <a:latin typeface="Calibri"/>
              </a:rPr>
              <a:t>, </a:t>
            </a:r>
            <a:r>
              <a:rPr lang="en-US" sz="2000" b="0" u="sng" strike="noStrike" spc="-1">
                <a:solidFill>
                  <a:srgbClr val="0000FF"/>
                </a:solidFill>
                <a:uFillTx/>
                <a:latin typeface="Calibri"/>
                <a:hlinkClick r:id="rId3"/>
              </a:rPr>
              <a:t>CVE</a:t>
            </a:r>
            <a:r>
              <a:rPr lang="en-US" sz="2000" b="0" strike="noStrike" spc="-1">
                <a:solidFill>
                  <a:srgbClr val="000000"/>
                </a:solidFill>
                <a:latin typeface="Calibri"/>
              </a:rPr>
              <a:t>, etc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SQL Injection</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Cross-site scripting (xss)</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4"/>
              </a:rPr>
              <a:t>AWS and 3</a:t>
            </a:r>
            <a:r>
              <a:rPr lang="en-US" sz="2200" b="0" u="sng" strike="noStrike" spc="-1" baseline="30000">
                <a:solidFill>
                  <a:srgbClr val="0000FF"/>
                </a:solidFill>
                <a:uFillTx/>
                <a:latin typeface="Calibri"/>
                <a:hlinkClick r:id="rId4"/>
              </a:rPr>
              <a:t>rd</a:t>
            </a:r>
            <a:r>
              <a:rPr lang="en-US" sz="2200" b="0" u="sng" strike="noStrike" spc="-1">
                <a:solidFill>
                  <a:srgbClr val="0000FF"/>
                </a:solidFill>
                <a:uFillTx/>
                <a:latin typeface="Calibri"/>
                <a:hlinkClick r:id="rId4"/>
              </a:rPr>
              <a:t> party Managed </a:t>
            </a:r>
            <a:r>
              <a:rPr lang="en-US" sz="2200" b="0" strike="noStrike" spc="-1">
                <a:solidFill>
                  <a:srgbClr val="000000"/>
                </a:solidFill>
                <a:latin typeface="Calibri"/>
              </a:rPr>
              <a:t>rules available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Deploys to CloudFront CDN, ALB, API Gateway, </a:t>
            </a:r>
            <a:r>
              <a:rPr lang="en-US" sz="2200" b="0" u="sng" strike="noStrike" spc="-1">
                <a:solidFill>
                  <a:srgbClr val="0000FF"/>
                </a:solidFill>
                <a:uFillTx/>
                <a:latin typeface="Calibri"/>
                <a:hlinkClick r:id="rId5"/>
              </a:rPr>
              <a:t>Firewall Manager</a:t>
            </a:r>
            <a:r>
              <a:rPr lang="en-US" sz="2200" b="0" strike="noStrike" spc="-1">
                <a:solidFill>
                  <a:srgbClr val="000000"/>
                </a:solidFill>
                <a:latin typeface="Calibri"/>
              </a:rPr>
              <a: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API capabilities provide infinite automation possibilites</a:t>
            </a:r>
          </a:p>
          <a:p>
            <a:endParaRPr lang="en-US" sz="2200" b="0" strike="noStrike" spc="-1">
              <a:solidFill>
                <a:srgbClr val="000000"/>
              </a:solidFill>
              <a:latin typeface="Calibri"/>
            </a:endParaRPr>
          </a:p>
        </p:txBody>
      </p:sp>
      <p:pic>
        <p:nvPicPr>
          <p:cNvPr id="639" name="Graphic 8"/>
          <p:cNvPicPr/>
          <p:nvPr/>
        </p:nvPicPr>
        <p:blipFill>
          <a:blip r:embed="rId6"/>
          <a:stretch/>
        </p:blipFill>
        <p:spPr>
          <a:xfrm>
            <a:off x="7592040" y="179640"/>
            <a:ext cx="761760" cy="761760"/>
          </a:xfrm>
          <a:prstGeom prst="rect">
            <a:avLst/>
          </a:prstGeom>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WAF: High Level</a:t>
            </a:r>
          </a:p>
        </p:txBody>
      </p:sp>
      <p:pic>
        <p:nvPicPr>
          <p:cNvPr id="641" name="Picture 2"/>
          <p:cNvPicPr/>
          <p:nvPr/>
        </p:nvPicPr>
        <p:blipFill>
          <a:blip r:embed="rId2"/>
          <a:stretch/>
        </p:blipFill>
        <p:spPr>
          <a:xfrm>
            <a:off x="1042560" y="1526400"/>
            <a:ext cx="7058520" cy="2090160"/>
          </a:xfrm>
          <a:prstGeom prst="rect">
            <a:avLst/>
          </a:prstGeom>
          <a:ln>
            <a:noFill/>
          </a:ln>
        </p:spPr>
      </p:pic>
      <p:pic>
        <p:nvPicPr>
          <p:cNvPr id="642" name="Graphic 8"/>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05680" y="0"/>
            <a:ext cx="7547760" cy="560160"/>
          </a:xfrm>
          <a:prstGeom prst="rect">
            <a:avLst/>
          </a:prstGeom>
          <a:solidFill>
            <a:srgbClr val="95B3D7"/>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S1: Introduction to Lambda</a:t>
            </a:r>
          </a:p>
        </p:txBody>
      </p:sp>
      <p:sp>
        <p:nvSpPr>
          <p:cNvPr id="19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Course outline &amp; objectives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Value props of serverless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Lambda limits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Invocation methods (push, pull, direct invoke, scheduled action)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Basic anatomy of a Lambda function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WAF: </a:t>
            </a:r>
            <a:r>
              <a:rPr lang="en-US" sz="3600" b="0" u="sng" strike="noStrike" spc="-1">
                <a:solidFill>
                  <a:srgbClr val="0000FF"/>
                </a:solidFill>
                <a:uFillTx/>
                <a:latin typeface="Calibri"/>
                <a:hlinkClick r:id="rId2"/>
              </a:rPr>
              <a:t>Details</a:t>
            </a:r>
            <a:endParaRPr lang="en-US" sz="3600" b="0" strike="noStrike" spc="-1">
              <a:solidFill>
                <a:srgbClr val="000000"/>
              </a:solidFill>
              <a:latin typeface="Calibri"/>
            </a:endParaRPr>
          </a:p>
        </p:txBody>
      </p:sp>
      <p:sp>
        <p:nvSpPr>
          <p:cNvPr id="644"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Web traffic filtering</a:t>
            </a:r>
            <a:r>
              <a:rPr lang="en-US" sz="2200" b="0" strike="noStrike" spc="-1">
                <a:solidFill>
                  <a:srgbClr val="000000"/>
                </a:solidFill>
                <a:latin typeface="Calibri"/>
              </a:rPr>
              <a:t>: Custom or managed rule sets to block traffic on L7 entities.</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Bot Control</a:t>
            </a:r>
            <a:r>
              <a:rPr lang="en-US" sz="2200" b="0" strike="noStrike" spc="-1">
                <a:solidFill>
                  <a:srgbClr val="000000"/>
                </a:solidFill>
                <a:latin typeface="Calibri"/>
              </a:rPr>
              <a:t>: Mgd rule group for common bots like scrapers, crawlers, etc.</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Account takeover fraud prevention</a:t>
            </a:r>
            <a:r>
              <a:rPr lang="en-US" sz="2200" b="0" strike="noStrike" spc="-1">
                <a:solidFill>
                  <a:srgbClr val="000000"/>
                </a:solidFill>
                <a:latin typeface="Calibri"/>
              </a:rPr>
              <a:t>: Mgd rule group which monitors console login page for unauthorized access.</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Full-featured API</a:t>
            </a:r>
            <a:r>
              <a:rPr lang="en-US" sz="2200" b="0" strike="noStrike" spc="-1">
                <a:solidFill>
                  <a:srgbClr val="000000"/>
                </a:solidFill>
                <a:latin typeface="Calibri"/>
              </a:rPr>
              <a:t>: Can be triggered via Lambda, AWS CLI, etc.</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CloudWatch integration</a:t>
            </a:r>
            <a:r>
              <a:rPr lang="en-US" sz="2200" b="0" strike="noStrike" spc="-1">
                <a:solidFill>
                  <a:srgbClr val="000000"/>
                </a:solidFill>
                <a:latin typeface="Calibri"/>
              </a:rPr>
              <a:t>: Real-time metrics &amp; alerting on IP addresses, geo locations, User-Agents, Referrers for alerting on specific attacks.</a:t>
            </a:r>
          </a:p>
        </p:txBody>
      </p:sp>
      <p:pic>
        <p:nvPicPr>
          <p:cNvPr id="645" name="Graphic 8"/>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Config</a:t>
            </a:r>
          </a:p>
        </p:txBody>
      </p:sp>
      <p:sp>
        <p:nvSpPr>
          <p:cNvPr id="64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“Discover initial inventory/configuration and continually capture / be alerted to config changes of your AWS resources”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Review relationships (like SG “xyz” is used by these 14 EC2s)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View config change histories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Config Rules (mgd &amp; custom) allow for:</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Automated alerting and remediation of “drift”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Use of SSM Automation documents -or- Lambda functions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Use of </a:t>
            </a:r>
            <a:r>
              <a:rPr lang="en-US" sz="2000" b="0" u="sng" strike="noStrike" spc="-1">
                <a:solidFill>
                  <a:srgbClr val="0000FF"/>
                </a:solidFill>
                <a:uFillTx/>
                <a:latin typeface="Calibri"/>
                <a:hlinkClick r:id="rId2"/>
              </a:rPr>
              <a:t>conformance packs</a:t>
            </a:r>
            <a:endParaRPr lang="en-US" sz="20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Works cross-account, cross-Region, with Organizations</a:t>
            </a:r>
          </a:p>
          <a:p>
            <a:endParaRPr lang="en-US" sz="2200" b="0" strike="noStrike" spc="-1">
              <a:solidFill>
                <a:srgbClr val="000000"/>
              </a:solidFill>
              <a:latin typeface="Calibri"/>
            </a:endParaRPr>
          </a:p>
        </p:txBody>
      </p:sp>
      <p:pic>
        <p:nvPicPr>
          <p:cNvPr id="648" name="Graphic 8"/>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Config: High Level</a:t>
            </a:r>
          </a:p>
        </p:txBody>
      </p:sp>
      <p:pic>
        <p:nvPicPr>
          <p:cNvPr id="650" name="Graphic 8"/>
          <p:cNvPicPr/>
          <p:nvPr/>
        </p:nvPicPr>
        <p:blipFill>
          <a:blip r:embed="rId2"/>
          <a:stretch/>
        </p:blipFill>
        <p:spPr>
          <a:xfrm>
            <a:off x="7592040" y="179640"/>
            <a:ext cx="761760" cy="761760"/>
          </a:xfrm>
          <a:prstGeom prst="rect">
            <a:avLst/>
          </a:prstGeom>
          <a:ln>
            <a:noFill/>
          </a:ln>
        </p:spPr>
      </p:pic>
      <p:pic>
        <p:nvPicPr>
          <p:cNvPr id="651" name="Picture 2"/>
          <p:cNvPicPr/>
          <p:nvPr/>
        </p:nvPicPr>
        <p:blipFill>
          <a:blip r:embed="rId3"/>
          <a:stretch/>
        </p:blipFill>
        <p:spPr>
          <a:xfrm>
            <a:off x="1329840" y="1040400"/>
            <a:ext cx="6499800" cy="3062520"/>
          </a:xfrm>
          <a:prstGeom prst="rect">
            <a:avLst/>
          </a:prstGeom>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Config dashboard compliance</a:t>
            </a:r>
          </a:p>
        </p:txBody>
      </p:sp>
      <p:pic>
        <p:nvPicPr>
          <p:cNvPr id="653" name="Picture 6"/>
          <p:cNvPicPr/>
          <p:nvPr/>
        </p:nvPicPr>
        <p:blipFill>
          <a:blip r:embed="rId2"/>
          <a:stretch/>
        </p:blipFill>
        <p:spPr>
          <a:xfrm>
            <a:off x="376920" y="550800"/>
            <a:ext cx="8068680" cy="3886920"/>
          </a:xfrm>
          <a:prstGeom prst="rect">
            <a:avLst/>
          </a:prstGeom>
          <a:ln>
            <a:noFill/>
          </a:ln>
        </p:spPr>
      </p:pic>
      <p:sp>
        <p:nvSpPr>
          <p:cNvPr id="654" name="CustomShape 2"/>
          <p:cNvSpPr/>
          <p:nvPr/>
        </p:nvSpPr>
        <p:spPr>
          <a:xfrm>
            <a:off x="6811200" y="4555080"/>
            <a:ext cx="1625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u="sng" strike="noStrike" spc="-1">
                <a:solidFill>
                  <a:srgbClr val="0000FF"/>
                </a:solidFill>
                <a:uFillTx/>
                <a:latin typeface="Calibri"/>
                <a:hlinkClick r:id="rId3"/>
              </a:rPr>
              <a:t>…and lots more</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GuardDuty</a:t>
            </a:r>
          </a:p>
        </p:txBody>
      </p:sp>
      <p:sp>
        <p:nvSpPr>
          <p:cNvPr id="65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“Intelligent, organization-wide threat detection with just a few clicks”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Ingests CloudTrail, VPC Flow Logs, and DNS logs and runs machine learning over them in order to detect:</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AWS Account Compromise:</a:t>
            </a:r>
          </a:p>
          <a:p>
            <a:pPr marL="1143000" lvl="2" indent="-228240">
              <a:lnSpc>
                <a:spcPct val="100000"/>
              </a:lnSpc>
              <a:spcBef>
                <a:spcPts val="281"/>
              </a:spcBef>
              <a:buClr>
                <a:srgbClr val="000000"/>
              </a:buClr>
              <a:buFont typeface="Arial"/>
              <a:buChar char="•"/>
            </a:pPr>
            <a:r>
              <a:rPr lang="en-US" sz="1400" b="0" strike="noStrike" spc="-1">
                <a:solidFill>
                  <a:srgbClr val="000000"/>
                </a:solidFill>
                <a:latin typeface="Calibri"/>
              </a:rPr>
              <a:t>Known malicious IP, Unusual traffic volume, DNS exfiltration, anonymizing proxy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Instance Compromise:</a:t>
            </a:r>
          </a:p>
          <a:p>
            <a:pPr marL="1143000" lvl="2" indent="-228240">
              <a:lnSpc>
                <a:spcPct val="100000"/>
              </a:lnSpc>
              <a:spcBef>
                <a:spcPts val="281"/>
              </a:spcBef>
              <a:buClr>
                <a:srgbClr val="000000"/>
              </a:buClr>
              <a:buFont typeface="Arial"/>
              <a:buChar char="•"/>
            </a:pPr>
            <a:r>
              <a:rPr lang="en-US" sz="1400" b="0" strike="noStrike" spc="-1">
                <a:solidFill>
                  <a:srgbClr val="000000"/>
                </a:solidFill>
                <a:latin typeface="Calibri"/>
              </a:rPr>
              <a:t>RAT (Remote Access Trojan) installed, bitcoin activity, connection to known bad actor site, RDP brute force, unusual port activity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Malicious Reconnaissance:</a:t>
            </a:r>
          </a:p>
          <a:p>
            <a:pPr marL="1143000" lvl="2" indent="-228240">
              <a:lnSpc>
                <a:spcPct val="100000"/>
              </a:lnSpc>
              <a:spcBef>
                <a:spcPts val="281"/>
              </a:spcBef>
              <a:buClr>
                <a:srgbClr val="000000"/>
              </a:buClr>
              <a:buFont typeface="Arial"/>
              <a:buChar char="•"/>
            </a:pPr>
            <a:r>
              <a:rPr lang="en-US" sz="1400" b="0" strike="noStrike" spc="-1">
                <a:solidFill>
                  <a:srgbClr val="000000"/>
                </a:solidFill>
                <a:latin typeface="Calibri"/>
              </a:rPr>
              <a:t>Temp creds used off-instance, unusual remote IP caller, unusual instance launch, account compromise attempt</a:t>
            </a:r>
          </a:p>
          <a:p>
            <a:endParaRPr lang="en-US" sz="1400" b="0" strike="noStrike" spc="-1">
              <a:solidFill>
                <a:srgbClr val="000000"/>
              </a:solidFill>
              <a:latin typeface="Calibri"/>
            </a:endParaRPr>
          </a:p>
        </p:txBody>
      </p:sp>
      <p:pic>
        <p:nvPicPr>
          <p:cNvPr id="657" name="Graphic 19"/>
          <p:cNvPicPr/>
          <p:nvPr/>
        </p:nvPicPr>
        <p:blipFill>
          <a:blip r:embed="rId2"/>
          <a:stretch/>
        </p:blipFill>
        <p:spPr>
          <a:xfrm>
            <a:off x="7592040" y="179640"/>
            <a:ext cx="761760" cy="761760"/>
          </a:xfrm>
          <a:prstGeom prst="rect">
            <a:avLst/>
          </a:prstGeom>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GuardDuty: High Level</a:t>
            </a:r>
          </a:p>
        </p:txBody>
      </p:sp>
      <p:pic>
        <p:nvPicPr>
          <p:cNvPr id="659" name="Graphic 19"/>
          <p:cNvPicPr/>
          <p:nvPr/>
        </p:nvPicPr>
        <p:blipFill>
          <a:blip r:embed="rId2"/>
          <a:stretch/>
        </p:blipFill>
        <p:spPr>
          <a:xfrm>
            <a:off x="7592040" y="179640"/>
            <a:ext cx="761760" cy="761760"/>
          </a:xfrm>
          <a:prstGeom prst="rect">
            <a:avLst/>
          </a:prstGeom>
          <a:ln>
            <a:noFill/>
          </a:ln>
        </p:spPr>
      </p:pic>
      <p:pic>
        <p:nvPicPr>
          <p:cNvPr id="660" name="Picture 2"/>
          <p:cNvPicPr/>
          <p:nvPr/>
        </p:nvPicPr>
        <p:blipFill>
          <a:blip r:embed="rId3"/>
          <a:stretch/>
        </p:blipFill>
        <p:spPr>
          <a:xfrm>
            <a:off x="986040" y="1506600"/>
            <a:ext cx="7171560" cy="2634480"/>
          </a:xfrm>
          <a:prstGeom prst="rect">
            <a:avLst/>
          </a:prstGeom>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Amazon GuardDuty: Use Cases</a:t>
            </a:r>
          </a:p>
        </p:txBody>
      </p:sp>
      <p:sp>
        <p:nvSpPr>
          <p:cNvPr id="662"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Block unauthorized activity</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Compromised credentials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Unusual S3, EC2, Account access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Malicious remote up and downstream communication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Enable continuous monitoring and analysis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Simplify forensics (integration with Amazon Detective)</a:t>
            </a:r>
          </a:p>
          <a:p>
            <a:pPr marL="343080" indent="-342720">
              <a:lnSpc>
                <a:spcPct val="100000"/>
              </a:lnSpc>
              <a:spcBef>
                <a:spcPts val="439"/>
              </a:spcBef>
              <a:buClr>
                <a:srgbClr val="000000"/>
              </a:buClr>
              <a:buFont typeface="Arial"/>
              <a:buChar char="•"/>
            </a:pPr>
            <a:r>
              <a:rPr lang="en-US" sz="2200" b="0" u="sng" strike="noStrike" spc="-1">
                <a:solidFill>
                  <a:srgbClr val="0000FF"/>
                </a:solidFill>
                <a:uFillTx/>
                <a:latin typeface="Calibri"/>
                <a:hlinkClick r:id="rId2"/>
              </a:rPr>
              <a:t>Automated threat response</a:t>
            </a:r>
            <a:endParaRPr lang="en-US" sz="2200" b="0" strike="noStrike" spc="-1">
              <a:solidFill>
                <a:srgbClr val="000000"/>
              </a:solidFill>
              <a:latin typeface="Calibri"/>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APIs, CLIs, EventBridge hooks to Lambda sinks</a:t>
            </a:r>
          </a:p>
          <a:p>
            <a:pPr>
              <a:lnSpc>
                <a:spcPct val="100000"/>
              </a:lnSpc>
              <a:spcBef>
                <a:spcPts val="281"/>
              </a:spcBef>
            </a:pPr>
            <a:endParaRPr lang="en-US" sz="2000" b="0" strike="noStrike" spc="-1">
              <a:solidFill>
                <a:srgbClr val="000000"/>
              </a:solidFill>
              <a:latin typeface="Calibri"/>
            </a:endParaRPr>
          </a:p>
          <a:p>
            <a:endParaRPr lang="en-US" sz="2000" b="0" strike="noStrike" spc="-1">
              <a:solidFill>
                <a:srgbClr val="000000"/>
              </a:solidFill>
              <a:latin typeface="Calibri"/>
            </a:endParaRPr>
          </a:p>
        </p:txBody>
      </p:sp>
      <p:pic>
        <p:nvPicPr>
          <p:cNvPr id="663" name="Graphic 19"/>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KMS</a:t>
            </a:r>
          </a:p>
        </p:txBody>
      </p:sp>
      <p:sp>
        <p:nvSpPr>
          <p:cNvPr id="665"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“AWS-managed, Customer-configured, </a:t>
            </a:r>
            <a:r>
              <a:rPr lang="en-US" sz="2200" b="0" i="1" strike="noStrike" spc="-1">
                <a:solidFill>
                  <a:srgbClr val="000000"/>
                </a:solidFill>
                <a:latin typeface="Calibri"/>
              </a:rPr>
              <a:t>multi-tenant</a:t>
            </a:r>
            <a:r>
              <a:rPr lang="en-US" sz="2200" b="0" strike="noStrike" spc="-1">
                <a:solidFill>
                  <a:srgbClr val="000000"/>
                </a:solidFill>
                <a:latin typeface="Calibri"/>
              </a:rPr>
              <a:t>, serverless cryptographic key creation and management”</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Native integration to dozens of AWS services like S3, EBS, DynamoDB, et al.</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“Master keys” never leave the device</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Key material can be imported (but not exported), and multi-Region deployments supported</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Can “front” the single-tenant Cloud HSM for native integration with AWS services &amp; single-tenant GRC compliance of Cloud HSM where required</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666" name="Graphic 7"/>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KMS: High Level</a:t>
            </a:r>
          </a:p>
        </p:txBody>
      </p:sp>
      <p:pic>
        <p:nvPicPr>
          <p:cNvPr id="668" name="Graphic 7"/>
          <p:cNvPicPr/>
          <p:nvPr/>
        </p:nvPicPr>
        <p:blipFill>
          <a:blip r:embed="rId2"/>
          <a:stretch/>
        </p:blipFill>
        <p:spPr>
          <a:xfrm>
            <a:off x="7592040" y="179640"/>
            <a:ext cx="761760" cy="761760"/>
          </a:xfrm>
          <a:prstGeom prst="rect">
            <a:avLst/>
          </a:prstGeom>
          <a:ln>
            <a:noFill/>
          </a:ln>
        </p:spPr>
      </p:pic>
      <p:pic>
        <p:nvPicPr>
          <p:cNvPr id="669" name="Picture 2"/>
          <p:cNvPicPr/>
          <p:nvPr/>
        </p:nvPicPr>
        <p:blipFill>
          <a:blip r:embed="rId3"/>
          <a:stretch/>
        </p:blipFill>
        <p:spPr>
          <a:xfrm>
            <a:off x="1794600" y="1065240"/>
            <a:ext cx="5554440" cy="3012480"/>
          </a:xfrm>
          <a:prstGeom prst="rect">
            <a:avLst/>
          </a:prstGeom>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Encryption</a:t>
            </a:r>
          </a:p>
        </p:txBody>
      </p:sp>
      <p:pic>
        <p:nvPicPr>
          <p:cNvPr id="671" name="Graphic 33"/>
          <p:cNvPicPr/>
          <p:nvPr/>
        </p:nvPicPr>
        <p:blipFill>
          <a:blip r:embed="rId3"/>
          <a:stretch/>
        </p:blipFill>
        <p:spPr>
          <a:xfrm>
            <a:off x="6538680" y="3421440"/>
            <a:ext cx="456840" cy="456840"/>
          </a:xfrm>
          <a:prstGeom prst="rect">
            <a:avLst/>
          </a:prstGeom>
          <a:ln>
            <a:noFill/>
          </a:ln>
        </p:spPr>
      </p:pic>
      <p:pic>
        <p:nvPicPr>
          <p:cNvPr id="672" name="Graphic 11"/>
          <p:cNvPicPr/>
          <p:nvPr/>
        </p:nvPicPr>
        <p:blipFill>
          <a:blip r:embed="rId4"/>
          <a:stretch/>
        </p:blipFill>
        <p:spPr>
          <a:xfrm>
            <a:off x="7446960" y="3137040"/>
            <a:ext cx="1364760" cy="1364760"/>
          </a:xfrm>
          <a:prstGeom prst="rect">
            <a:avLst/>
          </a:prstGeom>
          <a:ln>
            <a:noFill/>
          </a:ln>
        </p:spPr>
      </p:pic>
      <p:sp>
        <p:nvSpPr>
          <p:cNvPr id="673"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674" name="Picture 10"/>
          <p:cNvPicPr/>
          <p:nvPr/>
        </p:nvPicPr>
        <p:blipFill>
          <a:blip r:embed="rId5"/>
          <a:stretch/>
        </p:blipFill>
        <p:spPr>
          <a:xfrm>
            <a:off x="7892640" y="3592440"/>
            <a:ext cx="474120" cy="245880"/>
          </a:xfrm>
          <a:prstGeom prst="rect">
            <a:avLst/>
          </a:prstGeom>
          <a:ln>
            <a:noFill/>
          </a:ln>
        </p:spPr>
      </p:pic>
      <p:sp>
        <p:nvSpPr>
          <p:cNvPr id="675"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pic>
        <p:nvPicPr>
          <p:cNvPr id="676" name="Picture 17"/>
          <p:cNvPicPr/>
          <p:nvPr/>
        </p:nvPicPr>
        <p:blipFill>
          <a:blip r:embed="rId6"/>
          <a:stretch/>
        </p:blipFill>
        <p:spPr>
          <a:xfrm>
            <a:off x="6538680" y="3650040"/>
            <a:ext cx="124200" cy="173160"/>
          </a:xfrm>
          <a:prstGeom prst="rect">
            <a:avLst/>
          </a:prstGeom>
          <a:ln>
            <a:noFill/>
          </a:ln>
        </p:spPr>
      </p:pic>
      <p:sp>
        <p:nvSpPr>
          <p:cNvPr id="677" name="CustomShape 4"/>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678" name="Graphic 33"/>
          <p:cNvPicPr/>
          <p:nvPr/>
        </p:nvPicPr>
        <p:blipFill>
          <a:blip r:embed="rId3"/>
          <a:stretch/>
        </p:blipFill>
        <p:spPr>
          <a:xfrm>
            <a:off x="6538680" y="3713760"/>
            <a:ext cx="456840" cy="456840"/>
          </a:xfrm>
          <a:prstGeom prst="rect">
            <a:avLst/>
          </a:prstGeom>
          <a:ln>
            <a:noFill/>
          </a:ln>
        </p:spPr>
      </p:pic>
      <p:pic>
        <p:nvPicPr>
          <p:cNvPr id="679" name="Picture 19"/>
          <p:cNvPicPr/>
          <p:nvPr/>
        </p:nvPicPr>
        <p:blipFill>
          <a:blip r:embed="rId7"/>
          <a:stretch/>
        </p:blipFill>
        <p:spPr>
          <a:xfrm>
            <a:off x="833760" y="1148040"/>
            <a:ext cx="772560" cy="1045440"/>
          </a:xfrm>
          <a:prstGeom prst="rect">
            <a:avLst/>
          </a:prstGeom>
          <a:ln>
            <a:noFill/>
          </a:ln>
        </p:spPr>
      </p:pic>
      <p:pic>
        <p:nvPicPr>
          <p:cNvPr id="680" name="Graphic 17"/>
          <p:cNvPicPr/>
          <p:nvPr/>
        </p:nvPicPr>
        <p:blipFill>
          <a:blip r:embed="rId8"/>
          <a:stretch/>
        </p:blipFill>
        <p:spPr>
          <a:xfrm>
            <a:off x="4202280" y="1041120"/>
            <a:ext cx="761760" cy="761760"/>
          </a:xfrm>
          <a:prstGeom prst="rect">
            <a:avLst/>
          </a:prstGeom>
          <a:ln>
            <a:noFill/>
          </a:ln>
        </p:spPr>
      </p:pic>
      <p:sp>
        <p:nvSpPr>
          <p:cNvPr id="681" name="CustomShape 5"/>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682" name="CustomShape 6"/>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683" name="CustomShape 7"/>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684" name="Graphic 14"/>
          <p:cNvPicPr/>
          <p:nvPr/>
        </p:nvPicPr>
        <p:blipFill>
          <a:blip r:embed="rId9"/>
          <a:stretch/>
        </p:blipFill>
        <p:spPr>
          <a:xfrm>
            <a:off x="7478640" y="985320"/>
            <a:ext cx="1213920" cy="1213920"/>
          </a:xfrm>
          <a:prstGeom prst="rect">
            <a:avLst/>
          </a:prstGeom>
          <a:ln>
            <a:noFill/>
          </a:ln>
        </p:spPr>
      </p:pic>
      <p:sp>
        <p:nvSpPr>
          <p:cNvPr id="685" name="CustomShape 8"/>
          <p:cNvSpPr/>
          <p:nvPr/>
        </p:nvSpPr>
        <p:spPr>
          <a:xfrm>
            <a:off x="4959000" y="1366560"/>
            <a:ext cx="2681280" cy="2527920"/>
          </a:xfrm>
          <a:custGeom>
            <a:avLst/>
            <a:gdLst/>
            <a:ahLst/>
            <a:cxnLst/>
            <a:rect l="l" t="t" r="r" b="b"/>
            <a:pathLst>
              <a:path w="2681653" h="2528353">
                <a:moveTo>
                  <a:pt x="0" y="48923"/>
                </a:moveTo>
                <a:cubicBezTo>
                  <a:pt x="846992" y="-11891"/>
                  <a:pt x="1693984" y="-72705"/>
                  <a:pt x="1740876" y="242353"/>
                </a:cubicBezTo>
                <a:cubicBezTo>
                  <a:pt x="1787768" y="557411"/>
                  <a:pt x="124557" y="1558269"/>
                  <a:pt x="281353" y="1939269"/>
                </a:cubicBezTo>
                <a:cubicBezTo>
                  <a:pt x="438149" y="2320269"/>
                  <a:pt x="2212730" y="2383280"/>
                  <a:pt x="2681653" y="2528353"/>
                </a:cubicBezTo>
              </a:path>
            </a:pathLst>
          </a:custGeom>
          <a:noFill/>
          <a:ln>
            <a:solidFill>
              <a:srgbClr val="4A7EBB"/>
            </a:solidFill>
            <a:round/>
            <a:tailEnd type="triangle" w="med" len="me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6" name="CustomShape 9"/>
          <p:cNvSpPr/>
          <p:nvPr/>
        </p:nvSpPr>
        <p:spPr>
          <a:xfrm>
            <a:off x="4978080" y="1118880"/>
            <a:ext cx="22842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ourier New"/>
              </a:rPr>
              <a:t>kms.GenerateDataKeyPair</a:t>
            </a:r>
            <a:endParaRPr lang="en-US" sz="12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6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680"/>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6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p:cTn id="16" dur="1" fill="hold">
                                          <p:stCondLst>
                                            <p:cond delay="0"/>
                                          </p:stCondLst>
                                        </p:cTn>
                                        <p:tgtEl>
                                          <p:spTgt spid="686"/>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6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676"/>
                                        </p:tgtEl>
                                        <p:attrNameLst>
                                          <p:attrName>style.visibility</p:attrName>
                                        </p:attrNameLst>
                                      </p:cBhvr>
                                      <p:to>
                                        <p:strVal val="visible"/>
                                      </p:to>
                                    </p:set>
                                  </p:childTnLst>
                                </p:cTn>
                              </p:par>
                              <p:par>
                                <p:cTn id="23" presetID="1" presetClass="entr" fill="hold" nodeType="withEffect">
                                  <p:stCondLst>
                                    <p:cond delay="0"/>
                                  </p:stCondLst>
                                  <p:childTnLst>
                                    <p:set>
                                      <p:cBhvr>
                                        <p:cTn id="24" dur="1" fill="hold">
                                          <p:stCondLst>
                                            <p:cond delay="0"/>
                                          </p:stCondLst>
                                        </p:cTn>
                                        <p:tgtEl>
                                          <p:spTgt spid="671"/>
                                        </p:tgtEl>
                                        <p:attrNameLst>
                                          <p:attrName>style.visibility</p:attrName>
                                        </p:attrNameLst>
                                      </p:cBhvr>
                                      <p:to>
                                        <p:strVal val="visible"/>
                                      </p:to>
                                    </p:set>
                                  </p:childTnLst>
                                </p:cTn>
                              </p:par>
                              <p:par>
                                <p:cTn id="25" presetID="1" presetClass="entr" fill="hold" nodeType="withEffect">
                                  <p:stCondLst>
                                    <p:cond delay="0"/>
                                  </p:stCondLst>
                                  <p:childTnLst>
                                    <p:set>
                                      <p:cBhvr>
                                        <p:cTn id="26" dur="1" fill="hold">
                                          <p:stCondLst>
                                            <p:cond delay="0"/>
                                          </p:stCondLst>
                                        </p:cTn>
                                        <p:tgtEl>
                                          <p:spTgt spid="678"/>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Course Outline &amp; Objectives</a:t>
            </a:r>
          </a:p>
        </p:txBody>
      </p:sp>
      <p:sp>
        <p:nvSpPr>
          <p:cNvPr id="196"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We WILL teach you:</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Python, Lambda, AWS, Operations, Automation, GRC basics</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Some AWS services. Namely: Cloud9, Lambda, AWS Config, IAM, EC2, TrustedAdvisor, EventBridge, CloudWatch, CloudTrail, S3, ELB, CloudFront, API Gateway, STS, VPC, Autoscaling, Systems Manager, Amazon Inspector, Secrets Manager.</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We WILL NOT teach you:</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In-depth Python, Lambda, AWS, Operations, Automation, or GRC.</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In-depth AWS usage for ANY of these services, INCLUDING Lambda</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Encryption</a:t>
            </a:r>
          </a:p>
        </p:txBody>
      </p:sp>
      <p:pic>
        <p:nvPicPr>
          <p:cNvPr id="688" name="Graphic 33"/>
          <p:cNvPicPr/>
          <p:nvPr/>
        </p:nvPicPr>
        <p:blipFill>
          <a:blip r:embed="rId3"/>
          <a:stretch/>
        </p:blipFill>
        <p:spPr>
          <a:xfrm>
            <a:off x="6538680" y="3421440"/>
            <a:ext cx="456840" cy="456840"/>
          </a:xfrm>
          <a:prstGeom prst="rect">
            <a:avLst/>
          </a:prstGeom>
          <a:ln>
            <a:noFill/>
          </a:ln>
        </p:spPr>
      </p:pic>
      <p:pic>
        <p:nvPicPr>
          <p:cNvPr id="689" name="Graphic 11"/>
          <p:cNvPicPr/>
          <p:nvPr/>
        </p:nvPicPr>
        <p:blipFill>
          <a:blip r:embed="rId4"/>
          <a:stretch/>
        </p:blipFill>
        <p:spPr>
          <a:xfrm>
            <a:off x="7446960" y="3137040"/>
            <a:ext cx="1364760" cy="1364760"/>
          </a:xfrm>
          <a:prstGeom prst="rect">
            <a:avLst/>
          </a:prstGeom>
          <a:ln>
            <a:noFill/>
          </a:ln>
        </p:spPr>
      </p:pic>
      <p:sp>
        <p:nvSpPr>
          <p:cNvPr id="690"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691" name="Picture 10"/>
          <p:cNvPicPr/>
          <p:nvPr/>
        </p:nvPicPr>
        <p:blipFill>
          <a:blip r:embed="rId5"/>
          <a:stretch/>
        </p:blipFill>
        <p:spPr>
          <a:xfrm>
            <a:off x="7892640" y="3592440"/>
            <a:ext cx="474120" cy="245880"/>
          </a:xfrm>
          <a:prstGeom prst="rect">
            <a:avLst/>
          </a:prstGeom>
          <a:ln>
            <a:noFill/>
          </a:ln>
        </p:spPr>
      </p:pic>
      <p:sp>
        <p:nvSpPr>
          <p:cNvPr id="692"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pic>
        <p:nvPicPr>
          <p:cNvPr id="693" name="Picture 17"/>
          <p:cNvPicPr/>
          <p:nvPr/>
        </p:nvPicPr>
        <p:blipFill>
          <a:blip r:embed="rId6"/>
          <a:stretch/>
        </p:blipFill>
        <p:spPr>
          <a:xfrm>
            <a:off x="6538680" y="3650040"/>
            <a:ext cx="124200" cy="173160"/>
          </a:xfrm>
          <a:prstGeom prst="rect">
            <a:avLst/>
          </a:prstGeom>
          <a:ln>
            <a:noFill/>
          </a:ln>
        </p:spPr>
      </p:pic>
      <p:sp>
        <p:nvSpPr>
          <p:cNvPr id="694" name="CustomShape 4"/>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695" name="Graphic 33"/>
          <p:cNvPicPr/>
          <p:nvPr/>
        </p:nvPicPr>
        <p:blipFill>
          <a:blip r:embed="rId3"/>
          <a:stretch/>
        </p:blipFill>
        <p:spPr>
          <a:xfrm>
            <a:off x="6538680" y="3713760"/>
            <a:ext cx="456840" cy="456840"/>
          </a:xfrm>
          <a:prstGeom prst="rect">
            <a:avLst/>
          </a:prstGeom>
          <a:ln>
            <a:noFill/>
          </a:ln>
        </p:spPr>
      </p:pic>
      <p:pic>
        <p:nvPicPr>
          <p:cNvPr id="696" name="Graphic 17"/>
          <p:cNvPicPr/>
          <p:nvPr/>
        </p:nvPicPr>
        <p:blipFill>
          <a:blip r:embed="rId7"/>
          <a:stretch/>
        </p:blipFill>
        <p:spPr>
          <a:xfrm>
            <a:off x="4202280" y="1041120"/>
            <a:ext cx="761760" cy="761760"/>
          </a:xfrm>
          <a:prstGeom prst="rect">
            <a:avLst/>
          </a:prstGeom>
          <a:ln>
            <a:noFill/>
          </a:ln>
        </p:spPr>
      </p:pic>
      <p:sp>
        <p:nvSpPr>
          <p:cNvPr id="697" name="CustomShape 5"/>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698" name="CustomShape 6"/>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699" name="CustomShape 7"/>
          <p:cNvSpPr/>
          <p:nvPr/>
        </p:nvSpPr>
        <p:spPr>
          <a:xfrm rot="10800000">
            <a:off x="1607400" y="1670760"/>
            <a:ext cx="4931280" cy="2271240"/>
          </a:xfrm>
          <a:prstGeom prst="curvedConnector3">
            <a:avLst>
              <a:gd name="adj1" fmla="val 50000"/>
            </a:avLst>
          </a:pr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700"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01" name="Graphic 14"/>
          <p:cNvPicPr/>
          <p:nvPr/>
        </p:nvPicPr>
        <p:blipFill>
          <a:blip r:embed="rId8"/>
          <a:stretch/>
        </p:blipFill>
        <p:spPr>
          <a:xfrm>
            <a:off x="7478640" y="985320"/>
            <a:ext cx="1213920" cy="1213920"/>
          </a:xfrm>
          <a:prstGeom prst="rect">
            <a:avLst/>
          </a:prstGeom>
          <a:ln>
            <a:noFill/>
          </a:ln>
        </p:spPr>
      </p:pic>
      <p:pic>
        <p:nvPicPr>
          <p:cNvPr id="702" name="Picture 19"/>
          <p:cNvPicPr/>
          <p:nvPr/>
        </p:nvPicPr>
        <p:blipFill>
          <a:blip r:embed="rId9"/>
          <a:stretch/>
        </p:blipFill>
        <p:spPr>
          <a:xfrm>
            <a:off x="833760" y="1148040"/>
            <a:ext cx="772560" cy="1045440"/>
          </a:xfrm>
          <a:prstGeom prst="rect">
            <a:avLst/>
          </a:prstGeom>
          <a:ln>
            <a:noFill/>
          </a:ln>
        </p:spPr>
      </p:pic>
      <p:pic>
        <p:nvPicPr>
          <p:cNvPr id="703" name="Picture 18"/>
          <p:cNvPicPr/>
          <p:nvPr/>
        </p:nvPicPr>
        <p:blipFill>
          <a:blip r:embed="rId6"/>
          <a:stretch/>
        </p:blipFill>
        <p:spPr>
          <a:xfrm>
            <a:off x="1012320" y="1716120"/>
            <a:ext cx="124200" cy="17316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Class="path" fill="hold" nodeType="clickEffect">
                                  <p:stCondLst>
                                    <p:cond delay="0"/>
                                  </p:stCondLst>
                                  <p:childTnLst>
                                    <p:animMotion origin="layout" path="M -0.02552 -0.00155 L -0.55677 -0.44229 E">
                                      <p:cBhvr>
                                        <p:cTn id="6" dur="2000" fill="hold"/>
                                        <p:tgtEl>
                                          <p:spTgt spid="695"/>
                                        </p:tgtEl>
                                        <p:attrNameLst>
                                          <p:attrName>ppt_x</p:attrName>
                                          <p:attrName>ppt_y</p:attrName>
                                        </p:attrNameLst>
                                      </p:cBhvr>
                                    </p:animMotion>
                                  </p:childTnLst>
                                </p:cTn>
                              </p:par>
                              <p:par>
                                <p:cTn id="7" presetID="1" presetClass="exit" fill="hold" nodeType="withEffect">
                                  <p:stCondLst>
                                    <p:cond delay="0"/>
                                  </p:stCondLst>
                                  <p:childTnLst>
                                    <p:set>
                                      <p:cBhvr>
                                        <p:cTn id="8" dur="1" fill="hold">
                                          <p:stCondLst>
                                            <p:cond delay="0"/>
                                          </p:stCondLst>
                                        </p:cTn>
                                        <p:tgtEl>
                                          <p:spTgt spid="69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fill="hold" nodeType="clickEffect">
                                  <p:stCondLst>
                                    <p:cond delay="0"/>
                                  </p:stCondLst>
                                  <p:childTnLst>
                                    <p:animScale>
                                      <p:cBhvr>
                                        <p:cTn id="16" dur="2000" fill="hold"/>
                                        <p:tgtEl>
                                          <p:spTgt spid="702"/>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Encryption</a:t>
            </a:r>
          </a:p>
        </p:txBody>
      </p:sp>
      <p:pic>
        <p:nvPicPr>
          <p:cNvPr id="705" name="Graphic 11"/>
          <p:cNvPicPr/>
          <p:nvPr/>
        </p:nvPicPr>
        <p:blipFill>
          <a:blip r:embed="rId3"/>
          <a:stretch/>
        </p:blipFill>
        <p:spPr>
          <a:xfrm>
            <a:off x="7446960" y="3137040"/>
            <a:ext cx="1364760" cy="1364760"/>
          </a:xfrm>
          <a:prstGeom prst="rect">
            <a:avLst/>
          </a:prstGeom>
          <a:ln>
            <a:noFill/>
          </a:ln>
        </p:spPr>
      </p:pic>
      <p:sp>
        <p:nvSpPr>
          <p:cNvPr id="706"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707" name="Picture 10"/>
          <p:cNvPicPr/>
          <p:nvPr/>
        </p:nvPicPr>
        <p:blipFill>
          <a:blip r:embed="rId4"/>
          <a:stretch/>
        </p:blipFill>
        <p:spPr>
          <a:xfrm>
            <a:off x="7892640" y="3592440"/>
            <a:ext cx="474120" cy="245880"/>
          </a:xfrm>
          <a:prstGeom prst="rect">
            <a:avLst/>
          </a:prstGeom>
          <a:ln>
            <a:noFill/>
          </a:ln>
        </p:spPr>
      </p:pic>
      <p:sp>
        <p:nvSpPr>
          <p:cNvPr id="708"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grpSp>
        <p:nvGrpSpPr>
          <p:cNvPr id="709" name="Group 4"/>
          <p:cNvGrpSpPr/>
          <p:nvPr/>
        </p:nvGrpSpPr>
        <p:grpSpPr>
          <a:xfrm>
            <a:off x="6538680" y="3421440"/>
            <a:ext cx="456840" cy="456840"/>
            <a:chOff x="6538680" y="3421440"/>
            <a:chExt cx="456840" cy="456840"/>
          </a:xfrm>
        </p:grpSpPr>
        <p:pic>
          <p:nvPicPr>
            <p:cNvPr id="710" name="Graphic 33"/>
            <p:cNvPicPr/>
            <p:nvPr/>
          </p:nvPicPr>
          <p:blipFill>
            <a:blip r:embed="rId5"/>
            <a:stretch/>
          </p:blipFill>
          <p:spPr>
            <a:xfrm>
              <a:off x="6538680" y="3421440"/>
              <a:ext cx="456840" cy="456840"/>
            </a:xfrm>
            <a:prstGeom prst="rect">
              <a:avLst/>
            </a:prstGeom>
            <a:ln>
              <a:noFill/>
            </a:ln>
          </p:spPr>
        </p:pic>
        <p:pic>
          <p:nvPicPr>
            <p:cNvPr id="711" name="Picture 17"/>
            <p:cNvPicPr/>
            <p:nvPr/>
          </p:nvPicPr>
          <p:blipFill>
            <a:blip r:embed="rId6"/>
            <a:stretch/>
          </p:blipFill>
          <p:spPr>
            <a:xfrm>
              <a:off x="6538680" y="3650040"/>
              <a:ext cx="124200" cy="173160"/>
            </a:xfrm>
            <a:prstGeom prst="rect">
              <a:avLst/>
            </a:prstGeom>
            <a:ln>
              <a:noFill/>
            </a:ln>
          </p:spPr>
        </p:pic>
      </p:grpSp>
      <p:sp>
        <p:nvSpPr>
          <p:cNvPr id="712" name="CustomShape 5"/>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713" name="Graphic 17"/>
          <p:cNvPicPr/>
          <p:nvPr/>
        </p:nvPicPr>
        <p:blipFill>
          <a:blip r:embed="rId7"/>
          <a:stretch/>
        </p:blipFill>
        <p:spPr>
          <a:xfrm>
            <a:off x="4202280" y="1041120"/>
            <a:ext cx="761760" cy="761760"/>
          </a:xfrm>
          <a:prstGeom prst="rect">
            <a:avLst/>
          </a:prstGeom>
          <a:ln>
            <a:noFill/>
          </a:ln>
        </p:spPr>
      </p:pic>
      <p:sp>
        <p:nvSpPr>
          <p:cNvPr id="714" name="CustomShape 6"/>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715" name="CustomShape 7"/>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716"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17" name="Graphic 14"/>
          <p:cNvPicPr/>
          <p:nvPr/>
        </p:nvPicPr>
        <p:blipFill>
          <a:blip r:embed="rId8"/>
          <a:stretch/>
        </p:blipFill>
        <p:spPr>
          <a:xfrm>
            <a:off x="7478640" y="985320"/>
            <a:ext cx="1213920" cy="1213920"/>
          </a:xfrm>
          <a:prstGeom prst="rect">
            <a:avLst/>
          </a:prstGeom>
          <a:ln>
            <a:noFill/>
          </a:ln>
        </p:spPr>
      </p:pic>
      <p:grpSp>
        <p:nvGrpSpPr>
          <p:cNvPr id="718" name="Group 9"/>
          <p:cNvGrpSpPr/>
          <p:nvPr/>
        </p:nvGrpSpPr>
        <p:grpSpPr>
          <a:xfrm>
            <a:off x="1012320" y="1392120"/>
            <a:ext cx="436320" cy="560160"/>
            <a:chOff x="1012320" y="1392120"/>
            <a:chExt cx="436320" cy="560160"/>
          </a:xfrm>
        </p:grpSpPr>
        <p:pic>
          <p:nvPicPr>
            <p:cNvPr id="719" name="Picture 19"/>
            <p:cNvPicPr/>
            <p:nvPr/>
          </p:nvPicPr>
          <p:blipFill>
            <a:blip r:embed="rId9"/>
            <a:stretch/>
          </p:blipFill>
          <p:spPr>
            <a:xfrm>
              <a:off x="1034640" y="1392120"/>
              <a:ext cx="414000" cy="560160"/>
            </a:xfrm>
            <a:prstGeom prst="rect">
              <a:avLst/>
            </a:prstGeom>
            <a:ln>
              <a:noFill/>
            </a:ln>
          </p:spPr>
        </p:pic>
        <p:pic>
          <p:nvPicPr>
            <p:cNvPr id="720" name="Picture 18"/>
            <p:cNvPicPr/>
            <p:nvPr/>
          </p:nvPicPr>
          <p:blipFill>
            <a:blip r:embed="rId6"/>
            <a:stretch/>
          </p:blipFill>
          <p:spPr>
            <a:xfrm>
              <a:off x="1012320" y="1716120"/>
              <a:ext cx="124200" cy="173160"/>
            </a:xfrm>
            <a:prstGeom prst="rect">
              <a:avLst/>
            </a:prstGeom>
            <a:ln>
              <a:noFill/>
            </a:ln>
          </p:spPr>
        </p:pic>
      </p:gr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path" fill="hold" nodeType="clickEffect">
                                  <p:stCondLst>
                                    <p:cond delay="0"/>
                                  </p:stCondLst>
                                  <p:childTnLst>
                                    <p:animMotion origin="layout" path="M 0.00885 0.00309 L 0.75226 -0.04074 E">
                                      <p:cBhvr>
                                        <p:cTn id="6" dur="2000" fill="hold"/>
                                        <p:tgtEl>
                                          <p:spTgt spid="718"/>
                                        </p:tgtEl>
                                        <p:attrNameLst>
                                          <p:attrName>ppt_x</p:attrName>
                                          <p:attrName>ppt_y</p:attrName>
                                        </p:attrNameLst>
                                      </p:cBhvr>
                                    </p:animMotion>
                                  </p:childTnLst>
                                </p:cTn>
                              </p:par>
                              <p:par>
                                <p:cTn id="7" presetID="42" presetClass="path" fill="hold" nodeType="withEffect">
                                  <p:stCondLst>
                                    <p:cond delay="0"/>
                                  </p:stCondLst>
                                  <p:childTnLst>
                                    <p:animMotion origin="layout" path="M -4.16667E-006 2.09877E-006 L 0.14671 -0.34229 E">
                                      <p:cBhvr>
                                        <p:cTn id="8" dur="2000" fill="hold"/>
                                        <p:tgtEl>
                                          <p:spTgt spid="70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(De)cryption</a:t>
            </a:r>
          </a:p>
        </p:txBody>
      </p:sp>
      <p:pic>
        <p:nvPicPr>
          <p:cNvPr id="722" name="Graphic 11"/>
          <p:cNvPicPr/>
          <p:nvPr/>
        </p:nvPicPr>
        <p:blipFill>
          <a:blip r:embed="rId3"/>
          <a:stretch/>
        </p:blipFill>
        <p:spPr>
          <a:xfrm>
            <a:off x="7446960" y="3137040"/>
            <a:ext cx="1364760" cy="1364760"/>
          </a:xfrm>
          <a:prstGeom prst="rect">
            <a:avLst/>
          </a:prstGeom>
          <a:ln>
            <a:noFill/>
          </a:ln>
        </p:spPr>
      </p:pic>
      <p:sp>
        <p:nvSpPr>
          <p:cNvPr id="723"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724" name="Picture 10"/>
          <p:cNvPicPr/>
          <p:nvPr/>
        </p:nvPicPr>
        <p:blipFill>
          <a:blip r:embed="rId4"/>
          <a:stretch/>
        </p:blipFill>
        <p:spPr>
          <a:xfrm>
            <a:off x="7892640" y="3592440"/>
            <a:ext cx="474120" cy="245880"/>
          </a:xfrm>
          <a:prstGeom prst="rect">
            <a:avLst/>
          </a:prstGeom>
          <a:ln>
            <a:noFill/>
          </a:ln>
        </p:spPr>
      </p:pic>
      <p:sp>
        <p:nvSpPr>
          <p:cNvPr id="725"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grpSp>
        <p:nvGrpSpPr>
          <p:cNvPr id="726" name="Group 4"/>
          <p:cNvGrpSpPr/>
          <p:nvPr/>
        </p:nvGrpSpPr>
        <p:grpSpPr>
          <a:xfrm>
            <a:off x="7892640" y="1673280"/>
            <a:ext cx="456840" cy="456840"/>
            <a:chOff x="7892640" y="1673280"/>
            <a:chExt cx="456840" cy="456840"/>
          </a:xfrm>
        </p:grpSpPr>
        <p:pic>
          <p:nvPicPr>
            <p:cNvPr id="727" name="Graphic 33"/>
            <p:cNvPicPr/>
            <p:nvPr/>
          </p:nvPicPr>
          <p:blipFill>
            <a:blip r:embed="rId5"/>
            <a:stretch/>
          </p:blipFill>
          <p:spPr>
            <a:xfrm>
              <a:off x="7892640" y="1673280"/>
              <a:ext cx="456840" cy="456840"/>
            </a:xfrm>
            <a:prstGeom prst="rect">
              <a:avLst/>
            </a:prstGeom>
            <a:ln>
              <a:noFill/>
            </a:ln>
          </p:spPr>
        </p:pic>
        <p:pic>
          <p:nvPicPr>
            <p:cNvPr id="728" name="Picture 17"/>
            <p:cNvPicPr/>
            <p:nvPr/>
          </p:nvPicPr>
          <p:blipFill>
            <a:blip r:embed="rId6"/>
            <a:stretch/>
          </p:blipFill>
          <p:spPr>
            <a:xfrm>
              <a:off x="7892640" y="1901880"/>
              <a:ext cx="124200" cy="173160"/>
            </a:xfrm>
            <a:prstGeom prst="rect">
              <a:avLst/>
            </a:prstGeom>
            <a:ln>
              <a:noFill/>
            </a:ln>
          </p:spPr>
        </p:pic>
      </p:grpSp>
      <p:sp>
        <p:nvSpPr>
          <p:cNvPr id="729" name="CustomShape 5"/>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730" name="Graphic 17"/>
          <p:cNvPicPr/>
          <p:nvPr/>
        </p:nvPicPr>
        <p:blipFill>
          <a:blip r:embed="rId7"/>
          <a:stretch/>
        </p:blipFill>
        <p:spPr>
          <a:xfrm>
            <a:off x="4202280" y="1041120"/>
            <a:ext cx="761760" cy="761760"/>
          </a:xfrm>
          <a:prstGeom prst="rect">
            <a:avLst/>
          </a:prstGeom>
          <a:ln>
            <a:noFill/>
          </a:ln>
        </p:spPr>
      </p:pic>
      <p:sp>
        <p:nvSpPr>
          <p:cNvPr id="731" name="CustomShape 6"/>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732" name="CustomShape 7"/>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733"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34" name="Graphic 14"/>
          <p:cNvPicPr/>
          <p:nvPr/>
        </p:nvPicPr>
        <p:blipFill>
          <a:blip r:embed="rId8"/>
          <a:stretch/>
        </p:blipFill>
        <p:spPr>
          <a:xfrm>
            <a:off x="7478640" y="985320"/>
            <a:ext cx="1213920" cy="1213920"/>
          </a:xfrm>
          <a:prstGeom prst="rect">
            <a:avLst/>
          </a:prstGeom>
          <a:ln>
            <a:noFill/>
          </a:ln>
        </p:spPr>
      </p:pic>
      <p:pic>
        <p:nvPicPr>
          <p:cNvPr id="735" name="Picture 19"/>
          <p:cNvPicPr/>
          <p:nvPr/>
        </p:nvPicPr>
        <p:blipFill>
          <a:blip r:embed="rId9"/>
          <a:stretch/>
        </p:blipFill>
        <p:spPr>
          <a:xfrm>
            <a:off x="7939440" y="1188000"/>
            <a:ext cx="414000" cy="560160"/>
          </a:xfrm>
          <a:prstGeom prst="rect">
            <a:avLst/>
          </a:prstGeom>
          <a:ln>
            <a:noFill/>
          </a:ln>
        </p:spPr>
      </p:pic>
      <p:pic>
        <p:nvPicPr>
          <p:cNvPr id="736" name="Picture 18"/>
          <p:cNvPicPr/>
          <p:nvPr/>
        </p:nvPicPr>
        <p:blipFill>
          <a:blip r:embed="rId6"/>
          <a:stretch/>
        </p:blipFill>
        <p:spPr>
          <a:xfrm>
            <a:off x="7917120" y="1512000"/>
            <a:ext cx="124200" cy="173160"/>
          </a:xfrm>
          <a:prstGeom prst="rect">
            <a:avLst/>
          </a:prstGeom>
          <a:ln>
            <a:noFill/>
          </a:ln>
        </p:spPr>
      </p:pic>
      <p:sp>
        <p:nvSpPr>
          <p:cNvPr id="737" name="CustomShape 9"/>
          <p:cNvSpPr/>
          <p:nvPr/>
        </p:nvSpPr>
        <p:spPr>
          <a:xfrm>
            <a:off x="6472440" y="3796920"/>
            <a:ext cx="118692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a:solidFill>
                  <a:srgbClr val="000000"/>
                </a:solidFill>
                <a:latin typeface="Courier New"/>
              </a:rPr>
              <a:t>kms.decrpyt</a:t>
            </a:r>
            <a:endParaRPr lang="en-US" sz="1200" b="0" strike="noStrike" spc="-1">
              <a:latin typeface="Arial"/>
            </a:endParaRPr>
          </a:p>
        </p:txBody>
      </p:sp>
      <p:sp>
        <p:nvSpPr>
          <p:cNvPr id="738" name="CustomShape 10"/>
          <p:cNvSpPr/>
          <p:nvPr/>
        </p:nvSpPr>
        <p:spPr>
          <a:xfrm>
            <a:off x="3324240" y="1310040"/>
            <a:ext cx="4529160" cy="2791800"/>
          </a:xfrm>
          <a:custGeom>
            <a:avLst/>
            <a:gdLst/>
            <a:ahLst/>
            <a:cxnLst/>
            <a:rect l="l" t="t" r="r" b="b"/>
            <a:pathLst>
              <a:path w="4529500" h="2792109">
                <a:moveTo>
                  <a:pt x="4529500" y="604386"/>
                </a:moveTo>
                <a:cubicBezTo>
                  <a:pt x="4244640" y="390741"/>
                  <a:pt x="3959781" y="177096"/>
                  <a:pt x="3384364" y="83092"/>
                </a:cubicBezTo>
                <a:cubicBezTo>
                  <a:pt x="2808947" y="-10912"/>
                  <a:pt x="1641021" y="-25154"/>
                  <a:pt x="1076999" y="40364"/>
                </a:cubicBezTo>
                <a:cubicBezTo>
                  <a:pt x="512977" y="105882"/>
                  <a:pt x="-12590" y="84517"/>
                  <a:pt x="229" y="476199"/>
                </a:cubicBezTo>
                <a:cubicBezTo>
                  <a:pt x="13048" y="867881"/>
                  <a:pt x="434640" y="2004472"/>
                  <a:pt x="1153911" y="2390457"/>
                </a:cubicBezTo>
                <a:cubicBezTo>
                  <a:pt x="1873182" y="2776442"/>
                  <a:pt x="3793137" y="2715197"/>
                  <a:pt x="4315855" y="2792109"/>
                </a:cubicBezTo>
              </a:path>
            </a:pathLst>
          </a:custGeom>
          <a:noFill/>
          <a:ln>
            <a:solidFill>
              <a:srgbClr val="4A7EBB"/>
            </a:solidFill>
            <a:round/>
            <a:tailEnd type="triangle" w="med" len="me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pic>
        <p:nvPicPr>
          <p:cNvPr id="739" name="Graphic 33"/>
          <p:cNvPicPr/>
          <p:nvPr/>
        </p:nvPicPr>
        <p:blipFill>
          <a:blip r:embed="rId5"/>
          <a:stretch/>
        </p:blipFill>
        <p:spPr>
          <a:xfrm>
            <a:off x="7909920" y="3944520"/>
            <a:ext cx="456840" cy="4568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38"/>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7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(De)cryption</a:t>
            </a:r>
          </a:p>
        </p:txBody>
      </p:sp>
      <p:pic>
        <p:nvPicPr>
          <p:cNvPr id="741" name="Graphic 11"/>
          <p:cNvPicPr/>
          <p:nvPr/>
        </p:nvPicPr>
        <p:blipFill>
          <a:blip r:embed="rId3"/>
          <a:stretch/>
        </p:blipFill>
        <p:spPr>
          <a:xfrm>
            <a:off x="7446960" y="3137040"/>
            <a:ext cx="1364760" cy="1364760"/>
          </a:xfrm>
          <a:prstGeom prst="rect">
            <a:avLst/>
          </a:prstGeom>
          <a:ln>
            <a:noFill/>
          </a:ln>
        </p:spPr>
      </p:pic>
      <p:sp>
        <p:nvSpPr>
          <p:cNvPr id="742"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743" name="Picture 10"/>
          <p:cNvPicPr/>
          <p:nvPr/>
        </p:nvPicPr>
        <p:blipFill>
          <a:blip r:embed="rId4"/>
          <a:stretch/>
        </p:blipFill>
        <p:spPr>
          <a:xfrm>
            <a:off x="7892640" y="3592440"/>
            <a:ext cx="474120" cy="245880"/>
          </a:xfrm>
          <a:prstGeom prst="rect">
            <a:avLst/>
          </a:prstGeom>
          <a:ln>
            <a:noFill/>
          </a:ln>
        </p:spPr>
      </p:pic>
      <p:sp>
        <p:nvSpPr>
          <p:cNvPr id="744"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grpSp>
        <p:nvGrpSpPr>
          <p:cNvPr id="745" name="Group 4"/>
          <p:cNvGrpSpPr/>
          <p:nvPr/>
        </p:nvGrpSpPr>
        <p:grpSpPr>
          <a:xfrm>
            <a:off x="7892640" y="1673280"/>
            <a:ext cx="456840" cy="456840"/>
            <a:chOff x="7892640" y="1673280"/>
            <a:chExt cx="456840" cy="456840"/>
          </a:xfrm>
        </p:grpSpPr>
        <p:pic>
          <p:nvPicPr>
            <p:cNvPr id="746" name="Graphic 33"/>
            <p:cNvPicPr/>
            <p:nvPr/>
          </p:nvPicPr>
          <p:blipFill>
            <a:blip r:embed="rId5"/>
            <a:stretch/>
          </p:blipFill>
          <p:spPr>
            <a:xfrm>
              <a:off x="7892640" y="1673280"/>
              <a:ext cx="456840" cy="456840"/>
            </a:xfrm>
            <a:prstGeom prst="rect">
              <a:avLst/>
            </a:prstGeom>
            <a:ln>
              <a:noFill/>
            </a:ln>
          </p:spPr>
        </p:pic>
        <p:pic>
          <p:nvPicPr>
            <p:cNvPr id="747" name="Picture 17"/>
            <p:cNvPicPr/>
            <p:nvPr/>
          </p:nvPicPr>
          <p:blipFill>
            <a:blip r:embed="rId6"/>
            <a:stretch/>
          </p:blipFill>
          <p:spPr>
            <a:xfrm>
              <a:off x="7892640" y="1901880"/>
              <a:ext cx="124200" cy="173160"/>
            </a:xfrm>
            <a:prstGeom prst="rect">
              <a:avLst/>
            </a:prstGeom>
            <a:ln>
              <a:noFill/>
            </a:ln>
          </p:spPr>
        </p:pic>
      </p:grpSp>
      <p:sp>
        <p:nvSpPr>
          <p:cNvPr id="748" name="CustomShape 5"/>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749" name="Graphic 17"/>
          <p:cNvPicPr/>
          <p:nvPr/>
        </p:nvPicPr>
        <p:blipFill>
          <a:blip r:embed="rId7"/>
          <a:stretch/>
        </p:blipFill>
        <p:spPr>
          <a:xfrm>
            <a:off x="4202280" y="1041120"/>
            <a:ext cx="761760" cy="761760"/>
          </a:xfrm>
          <a:prstGeom prst="rect">
            <a:avLst/>
          </a:prstGeom>
          <a:ln>
            <a:noFill/>
          </a:ln>
        </p:spPr>
      </p:pic>
      <p:sp>
        <p:nvSpPr>
          <p:cNvPr id="750" name="CustomShape 6"/>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751" name="CustomShape 7"/>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752"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53" name="Graphic 14"/>
          <p:cNvPicPr/>
          <p:nvPr/>
        </p:nvPicPr>
        <p:blipFill>
          <a:blip r:embed="rId8"/>
          <a:stretch/>
        </p:blipFill>
        <p:spPr>
          <a:xfrm>
            <a:off x="7478640" y="985320"/>
            <a:ext cx="1213920" cy="1213920"/>
          </a:xfrm>
          <a:prstGeom prst="rect">
            <a:avLst/>
          </a:prstGeom>
          <a:ln>
            <a:noFill/>
          </a:ln>
        </p:spPr>
      </p:pic>
      <p:pic>
        <p:nvPicPr>
          <p:cNvPr id="754" name="Picture 19"/>
          <p:cNvPicPr/>
          <p:nvPr/>
        </p:nvPicPr>
        <p:blipFill>
          <a:blip r:embed="rId9"/>
          <a:stretch/>
        </p:blipFill>
        <p:spPr>
          <a:xfrm>
            <a:off x="7939440" y="1188000"/>
            <a:ext cx="414000" cy="560160"/>
          </a:xfrm>
          <a:prstGeom prst="rect">
            <a:avLst/>
          </a:prstGeom>
          <a:ln>
            <a:noFill/>
          </a:ln>
        </p:spPr>
      </p:pic>
      <p:pic>
        <p:nvPicPr>
          <p:cNvPr id="755" name="Picture 18"/>
          <p:cNvPicPr/>
          <p:nvPr/>
        </p:nvPicPr>
        <p:blipFill>
          <a:blip r:embed="rId6"/>
          <a:stretch/>
        </p:blipFill>
        <p:spPr>
          <a:xfrm>
            <a:off x="7917120" y="1512000"/>
            <a:ext cx="124200" cy="173160"/>
          </a:xfrm>
          <a:prstGeom prst="rect">
            <a:avLst/>
          </a:prstGeom>
          <a:ln>
            <a:noFill/>
          </a:ln>
        </p:spPr>
      </p:pic>
      <p:pic>
        <p:nvPicPr>
          <p:cNvPr id="756" name="Graphic 33"/>
          <p:cNvPicPr/>
          <p:nvPr/>
        </p:nvPicPr>
        <p:blipFill>
          <a:blip r:embed="rId5"/>
          <a:stretch/>
        </p:blipFill>
        <p:spPr>
          <a:xfrm>
            <a:off x="7909920" y="3944520"/>
            <a:ext cx="456840" cy="456840"/>
          </a:xfrm>
          <a:prstGeom prst="rect">
            <a:avLst/>
          </a:prstGeom>
          <a:ln>
            <a:noFill/>
          </a:ln>
        </p:spPr>
      </p:pic>
      <p:pic>
        <p:nvPicPr>
          <p:cNvPr id="757" name="Ink 2"/>
          <p:cNvPicPr/>
          <p:nvPr/>
        </p:nvPicPr>
        <p:blipFill>
          <a:blip r:embed="rId10"/>
          <a:stretch/>
        </p:blipFill>
        <p:spPr>
          <a:xfrm>
            <a:off x="7778160" y="3894840"/>
            <a:ext cx="765720" cy="4482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42" presetClass="path" fill="hold" nodeType="clickEffect">
                                  <p:stCondLst>
                                    <p:cond delay="0"/>
                                  </p:stCondLst>
                                  <p:childTnLst>
                                    <p:animMotion origin="layout" path="M 0.01528 -0.00216 L -0.321 -0.58056 E">
                                      <p:cBhvr>
                                        <p:cTn id="6" dur="2000" fill="hold"/>
                                        <p:tgtEl>
                                          <p:spTgt spid="756"/>
                                        </p:tgtEl>
                                        <p:attrNameLst>
                                          <p:attrName>ppt_x</p:attrName>
                                          <p:attrName>ppt_y</p:attrName>
                                        </p:attrNameLst>
                                      </p:cBhvr>
                                    </p:animMotion>
                                  </p:childTnLst>
                                </p:cTn>
                              </p:par>
                              <p:par>
                                <p:cTn id="7" presetID="42" presetClass="path" fill="hold" nodeType="withEffect">
                                  <p:stCondLst>
                                    <p:cond delay="0"/>
                                  </p:stCondLst>
                                  <p:childTnLst>
                                    <p:animMotion origin="layout" path="M 5.55556E-007 -2.46914E-006 L -0.31563 -0.04136 E">
                                      <p:cBhvr>
                                        <p:cTn id="8" dur="2000" fill="hold"/>
                                        <p:tgtEl>
                                          <p:spTgt spid="755"/>
                                        </p:tgtEl>
                                        <p:attrNameLst>
                                          <p:attrName>ppt_x</p:attrName>
                                          <p:attrName>ppt_y</p:attrName>
                                        </p:attrNameLst>
                                      </p:cBhvr>
                                    </p:animMotion>
                                  </p:childTnLst>
                                </p:cTn>
                              </p:par>
                              <p:par>
                                <p:cTn id="9" presetID="42" presetClass="path" fill="hold" nodeType="withEffect">
                                  <p:stCondLst>
                                    <p:cond delay="0"/>
                                  </p:stCondLst>
                                  <p:childTnLst>
                                    <p:animMotion origin="layout" path="M 1.38889E-006 4.81481E-006 L -0.31476 -0.04754 E">
                                      <p:cBhvr>
                                        <p:cTn id="10" dur="2000" fill="hold"/>
                                        <p:tgtEl>
                                          <p:spTgt spid="7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Asymmetric Data Key (De)cryption</a:t>
            </a:r>
          </a:p>
        </p:txBody>
      </p:sp>
      <p:pic>
        <p:nvPicPr>
          <p:cNvPr id="759" name="Graphic 11"/>
          <p:cNvPicPr/>
          <p:nvPr/>
        </p:nvPicPr>
        <p:blipFill>
          <a:blip r:embed="rId3"/>
          <a:stretch/>
        </p:blipFill>
        <p:spPr>
          <a:xfrm>
            <a:off x="7446960" y="3137040"/>
            <a:ext cx="1364760" cy="1364760"/>
          </a:xfrm>
          <a:prstGeom prst="rect">
            <a:avLst/>
          </a:prstGeom>
          <a:ln>
            <a:noFill/>
          </a:ln>
        </p:spPr>
      </p:pic>
      <p:sp>
        <p:nvSpPr>
          <p:cNvPr id="760" name="CustomShape 2"/>
          <p:cNvSpPr/>
          <p:nvPr/>
        </p:nvSpPr>
        <p:spPr>
          <a:xfrm>
            <a:off x="7301160" y="4410720"/>
            <a:ext cx="166644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rPr>
              <a:t>KMS</a:t>
            </a:r>
            <a:endParaRPr lang="en-US" sz="2400" b="0" strike="noStrike" spc="-1">
              <a:latin typeface="Arial"/>
            </a:endParaRPr>
          </a:p>
        </p:txBody>
      </p:sp>
      <p:pic>
        <p:nvPicPr>
          <p:cNvPr id="761" name="Picture 10"/>
          <p:cNvPicPr/>
          <p:nvPr/>
        </p:nvPicPr>
        <p:blipFill>
          <a:blip r:embed="rId4"/>
          <a:stretch/>
        </p:blipFill>
        <p:spPr>
          <a:xfrm>
            <a:off x="7892640" y="3592440"/>
            <a:ext cx="474120" cy="245880"/>
          </a:xfrm>
          <a:prstGeom prst="rect">
            <a:avLst/>
          </a:prstGeom>
          <a:ln>
            <a:noFill/>
          </a:ln>
        </p:spPr>
      </p:pic>
      <p:sp>
        <p:nvSpPr>
          <p:cNvPr id="762" name="CustomShape 3"/>
          <p:cNvSpPr/>
          <p:nvPr/>
        </p:nvSpPr>
        <p:spPr>
          <a:xfrm>
            <a:off x="1162080" y="-342360"/>
            <a:ext cx="1080" cy="6850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wrap="none" lIns="0" tIns="0" rIns="0" bIns="0" anchor="ctr">
            <a:spAutoFit/>
          </a:bodyPr>
          <a:lstStyle/>
          <a:p>
            <a:pPr>
              <a:lnSpc>
                <a:spcPct val="100000"/>
              </a:lnSpc>
            </a:pPr>
            <a:endParaRPr lang="en-US" sz="1800" b="0" strike="noStrike" spc="-1">
              <a:latin typeface="Arial"/>
            </a:endParaRPr>
          </a:p>
          <a:p>
            <a:pPr>
              <a:lnSpc>
                <a:spcPct val="100000"/>
              </a:lnSpc>
            </a:pPr>
            <a:br/>
            <a:endParaRPr lang="en-US" sz="1800" b="0" strike="noStrike" spc="-1">
              <a:latin typeface="Arial"/>
            </a:endParaRPr>
          </a:p>
          <a:p>
            <a:pPr>
              <a:lnSpc>
                <a:spcPct val="100000"/>
              </a:lnSpc>
            </a:pPr>
            <a:endParaRPr lang="en-US" sz="1800" b="0" strike="noStrike" spc="-1">
              <a:latin typeface="Arial"/>
            </a:endParaRPr>
          </a:p>
        </p:txBody>
      </p:sp>
      <p:grpSp>
        <p:nvGrpSpPr>
          <p:cNvPr id="763" name="Group 4"/>
          <p:cNvGrpSpPr/>
          <p:nvPr/>
        </p:nvGrpSpPr>
        <p:grpSpPr>
          <a:xfrm>
            <a:off x="7892640" y="1673280"/>
            <a:ext cx="456840" cy="456840"/>
            <a:chOff x="7892640" y="1673280"/>
            <a:chExt cx="456840" cy="456840"/>
          </a:xfrm>
        </p:grpSpPr>
        <p:pic>
          <p:nvPicPr>
            <p:cNvPr id="764" name="Graphic 33"/>
            <p:cNvPicPr/>
            <p:nvPr/>
          </p:nvPicPr>
          <p:blipFill>
            <a:blip r:embed="rId5"/>
            <a:stretch/>
          </p:blipFill>
          <p:spPr>
            <a:xfrm>
              <a:off x="7892640" y="1673280"/>
              <a:ext cx="456840" cy="456840"/>
            </a:xfrm>
            <a:prstGeom prst="rect">
              <a:avLst/>
            </a:prstGeom>
            <a:ln>
              <a:noFill/>
            </a:ln>
          </p:spPr>
        </p:pic>
        <p:pic>
          <p:nvPicPr>
            <p:cNvPr id="765" name="Picture 17"/>
            <p:cNvPicPr/>
            <p:nvPr/>
          </p:nvPicPr>
          <p:blipFill>
            <a:blip r:embed="rId6"/>
            <a:stretch/>
          </p:blipFill>
          <p:spPr>
            <a:xfrm>
              <a:off x="7892640" y="1901880"/>
              <a:ext cx="124200" cy="173160"/>
            </a:xfrm>
            <a:prstGeom prst="rect">
              <a:avLst/>
            </a:prstGeom>
            <a:ln>
              <a:noFill/>
            </a:ln>
          </p:spPr>
        </p:pic>
      </p:grpSp>
      <p:sp>
        <p:nvSpPr>
          <p:cNvPr id="766" name="CustomShape 5"/>
          <p:cNvSpPr/>
          <p:nvPr/>
        </p:nvSpPr>
        <p:spPr>
          <a:xfrm>
            <a:off x="7301160" y="3794760"/>
            <a:ext cx="1666440" cy="257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100" b="0" strike="noStrike" spc="-1">
                <a:solidFill>
                  <a:srgbClr val="000000"/>
                </a:solidFill>
                <a:latin typeface="Arial"/>
              </a:rPr>
              <a:t>Master Key</a:t>
            </a:r>
            <a:endParaRPr lang="en-US" sz="1100" b="0" strike="noStrike" spc="-1">
              <a:latin typeface="Arial"/>
            </a:endParaRPr>
          </a:p>
        </p:txBody>
      </p:sp>
      <p:pic>
        <p:nvPicPr>
          <p:cNvPr id="767" name="Graphic 17"/>
          <p:cNvPicPr/>
          <p:nvPr/>
        </p:nvPicPr>
        <p:blipFill>
          <a:blip r:embed="rId7"/>
          <a:stretch/>
        </p:blipFill>
        <p:spPr>
          <a:xfrm>
            <a:off x="4202280" y="1041120"/>
            <a:ext cx="761760" cy="761760"/>
          </a:xfrm>
          <a:prstGeom prst="rect">
            <a:avLst/>
          </a:prstGeom>
          <a:ln>
            <a:noFill/>
          </a:ln>
        </p:spPr>
      </p:pic>
      <p:sp>
        <p:nvSpPr>
          <p:cNvPr id="768" name="CustomShape 6"/>
          <p:cNvSpPr/>
          <p:nvPr/>
        </p:nvSpPr>
        <p:spPr>
          <a:xfrm>
            <a:off x="3749760" y="181656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Your App</a:t>
            </a:r>
            <a:endParaRPr lang="en-US" sz="1400" b="0" strike="noStrike" spc="-1">
              <a:latin typeface="Arial"/>
            </a:endParaRPr>
          </a:p>
        </p:txBody>
      </p:sp>
      <p:sp>
        <p:nvSpPr>
          <p:cNvPr id="769" name="CustomShape 7"/>
          <p:cNvSpPr/>
          <p:nvPr/>
        </p:nvSpPr>
        <p:spPr>
          <a:xfrm>
            <a:off x="5933880" y="4104720"/>
            <a:ext cx="16664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strike="noStrike" spc="-1">
                <a:solidFill>
                  <a:srgbClr val="000000"/>
                </a:solidFill>
                <a:latin typeface="Arial"/>
              </a:rPr>
              <a:t>Data Keys</a:t>
            </a:r>
            <a:endParaRPr lang="en-US" sz="1400" b="0" strike="noStrike" spc="-1">
              <a:latin typeface="Arial"/>
            </a:endParaRPr>
          </a:p>
        </p:txBody>
      </p:sp>
      <p:sp>
        <p:nvSpPr>
          <p:cNvPr id="770" name="CustomShape 8"/>
          <p:cNvSpPr/>
          <p:nvPr/>
        </p:nvSpPr>
        <p:spPr>
          <a:xfrm>
            <a:off x="6235200" y="2244240"/>
            <a:ext cx="367236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a:solidFill>
                  <a:srgbClr val="000000"/>
                </a:solidFill>
                <a:latin typeface="Arial"/>
                <a:ea typeface="Amazon Ember"/>
              </a:rPr>
              <a:t>S3 Bucket</a:t>
            </a:r>
            <a:endParaRPr lang="en-US" sz="2400" b="0" strike="noStrike" spc="-1">
              <a:latin typeface="Arial"/>
            </a:endParaRPr>
          </a:p>
        </p:txBody>
      </p:sp>
      <p:pic>
        <p:nvPicPr>
          <p:cNvPr id="771" name="Graphic 14"/>
          <p:cNvPicPr/>
          <p:nvPr/>
        </p:nvPicPr>
        <p:blipFill>
          <a:blip r:embed="rId8"/>
          <a:stretch/>
        </p:blipFill>
        <p:spPr>
          <a:xfrm>
            <a:off x="7478640" y="985320"/>
            <a:ext cx="1213920" cy="1213920"/>
          </a:xfrm>
          <a:prstGeom prst="rect">
            <a:avLst/>
          </a:prstGeom>
          <a:ln>
            <a:noFill/>
          </a:ln>
        </p:spPr>
      </p:pic>
      <p:pic>
        <p:nvPicPr>
          <p:cNvPr id="772" name="Picture 19"/>
          <p:cNvPicPr/>
          <p:nvPr/>
        </p:nvPicPr>
        <p:blipFill>
          <a:blip r:embed="rId9"/>
          <a:stretch/>
        </p:blipFill>
        <p:spPr>
          <a:xfrm>
            <a:off x="5123160" y="1041120"/>
            <a:ext cx="414000" cy="560160"/>
          </a:xfrm>
          <a:prstGeom prst="rect">
            <a:avLst/>
          </a:prstGeom>
          <a:ln>
            <a:noFill/>
          </a:ln>
        </p:spPr>
      </p:pic>
      <p:pic>
        <p:nvPicPr>
          <p:cNvPr id="773" name="Picture 18"/>
          <p:cNvPicPr/>
          <p:nvPr/>
        </p:nvPicPr>
        <p:blipFill>
          <a:blip r:embed="rId6"/>
          <a:stretch/>
        </p:blipFill>
        <p:spPr>
          <a:xfrm>
            <a:off x="5100840" y="1365120"/>
            <a:ext cx="124200" cy="173160"/>
          </a:xfrm>
          <a:prstGeom prst="rect">
            <a:avLst/>
          </a:prstGeom>
          <a:ln>
            <a:noFill/>
          </a:ln>
        </p:spPr>
      </p:pic>
      <p:pic>
        <p:nvPicPr>
          <p:cNvPr id="774" name="Graphic 33"/>
          <p:cNvPicPr/>
          <p:nvPr/>
        </p:nvPicPr>
        <p:blipFill>
          <a:blip r:embed="rId5"/>
          <a:stretch/>
        </p:blipFill>
        <p:spPr>
          <a:xfrm>
            <a:off x="5080320" y="1023480"/>
            <a:ext cx="456840" cy="456840"/>
          </a:xfrm>
          <a:prstGeom prst="rect">
            <a:avLst/>
          </a:prstGeom>
          <a:ln>
            <a:noFill/>
          </a:ln>
        </p:spPr>
      </p:pic>
      <p:sp>
        <p:nvSpPr>
          <p:cNvPr id="775" name="CustomShape 9"/>
          <p:cNvSpPr/>
          <p:nvPr/>
        </p:nvSpPr>
        <p:spPr>
          <a:xfrm>
            <a:off x="465840" y="2329920"/>
            <a:ext cx="56131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Calibri"/>
              </a:rPr>
              <a:t>Did you notice?</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Master Key *never* leaves KMS (it’s can’t)</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We control what a single data key encrypts (and can limit it’s blast radius if compromised)</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KMS *never* decrypts *data*, so it stay’s fast (and performant)</a:t>
            </a:r>
            <a:endParaRPr lang="en-US" sz="1800" b="0" strike="noStrike" spc="-1">
              <a:latin typeface="Arial"/>
            </a:endParaRPr>
          </a:p>
          <a:p>
            <a:pPr marL="285840" indent="-285480">
              <a:lnSpc>
                <a:spcPct val="100000"/>
              </a:lnSpc>
              <a:buClr>
                <a:srgbClr val="000000"/>
              </a:buClr>
              <a:buFont typeface="Arial"/>
              <a:buChar char="•"/>
            </a:pPr>
            <a:r>
              <a:rPr lang="en-US" sz="1800" b="0" strike="noStrike" spc="-1">
                <a:solidFill>
                  <a:srgbClr val="000000"/>
                </a:solidFill>
                <a:latin typeface="Calibri"/>
              </a:rPr>
              <a:t>KMS doesn’t store the data keys – we do</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6" presetClass="emph" fill="hold" nodeType="clickEffect">
                                  <p:stCondLst>
                                    <p:cond delay="0"/>
                                  </p:stCondLst>
                                  <p:childTnLst>
                                    <p:animScale>
                                      <p:cBhvr>
                                        <p:cTn id="6" dur="2000" fill="hold"/>
                                        <p:tgtEl>
                                          <p:spTgt spid="772"/>
                                        </p:tgtEl>
                                      </p:cBhvr>
                                      <p:by x="150000" y="150000"/>
                                    </p:animScale>
                                  </p:childTnLst>
                                </p:cTn>
                              </p:par>
                              <p:par>
                                <p:cTn id="7" presetID="1" presetClass="exit" fill="hold" nodeType="withEffect">
                                  <p:stCondLst>
                                    <p:cond delay="0"/>
                                  </p:stCondLst>
                                  <p:childTnLst>
                                    <p:set>
                                      <p:cBhvr>
                                        <p:cTn id="8" dur="1" fill="hold">
                                          <p:stCondLst>
                                            <p:cond delay="0"/>
                                          </p:stCondLst>
                                        </p:cTn>
                                        <p:tgtEl>
                                          <p:spTgt spid="773"/>
                                        </p:tgtEl>
                                        <p:attrNameLst>
                                          <p:attrName>style.visibility</p:attrName>
                                        </p:attrNameLst>
                                      </p:cBhvr>
                                      <p:to>
                                        <p:strVal val="hidden"/>
                                      </p:to>
                                    </p:set>
                                  </p:childTnLst>
                                </p:cTn>
                              </p:par>
                              <p:par>
                                <p:cTn id="9" presetID="1" presetClass="exit" fill="hold" nodeType="withEffect">
                                  <p:stCondLst>
                                    <p:cond delay="0"/>
                                  </p:stCondLst>
                                  <p:childTnLst>
                                    <p:set>
                                      <p:cBhvr>
                                        <p:cTn id="10" dur="1" fill="hold">
                                          <p:stCondLst>
                                            <p:cond delay="0"/>
                                          </p:stCondLst>
                                        </p:cTn>
                                        <p:tgtEl>
                                          <p:spTgt spid="77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entr" fill="hold" nodeType="clickEffect">
                                  <p:stCondLst>
                                    <p:cond delay="0"/>
                                  </p:stCondLst>
                                  <p:childTnLst>
                                    <p:set>
                                      <p:cBhvr>
                                        <p:cTn id="14" dur="1" fill="hold">
                                          <p:stCondLst>
                                            <p:cond delay="0"/>
                                          </p:stCondLst>
                                        </p:cTn>
                                        <p:tgtEl>
                                          <p:spTgt spid="775"/>
                                        </p:tgtEl>
                                        <p:attrNameLst>
                                          <p:attrName>style.visibility</p:attrName>
                                        </p:attrNameLst>
                                      </p:cBhvr>
                                      <p:to>
                                        <p:strVal val="visible"/>
                                      </p:to>
                                    </p:set>
                                    <p:animEffect transition="in" filter="fade">
                                      <p:cBhvr additive="repl">
                                        <p:cTn id="15" dur="1000"/>
                                        <p:tgtEl>
                                          <p:spTgt spid="775"/>
                                        </p:tgtEl>
                                      </p:cBhvr>
                                    </p:animEffect>
                                    <p:anim calcmode="lin" valueType="num">
                                      <p:cBhvr additive="repl">
                                        <p:cTn id="16" dur="1000" fill="hold"/>
                                        <p:tgtEl>
                                          <p:spTgt spid="775"/>
                                        </p:tgtEl>
                                        <p:attrNameLst>
                                          <p:attrName>ppt_x</p:attrName>
                                        </p:attrNameLst>
                                      </p:cBhvr>
                                      <p:tavLst>
                                        <p:tav tm="0">
                                          <p:val>
                                            <p:strVal val="#ppt_x"/>
                                          </p:val>
                                        </p:tav>
                                        <p:tav tm="100000">
                                          <p:val>
                                            <p:strVal val="#ppt_x"/>
                                          </p:val>
                                        </p:tav>
                                      </p:tavLst>
                                    </p:anim>
                                    <p:anim calcmode="lin" valueType="num">
                                      <p:cBhvr additive="repl">
                                        <p:cTn id="17" dur="1000" fill="hold"/>
                                        <p:tgtEl>
                                          <p:spTgt spid="7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Detective</a:t>
            </a:r>
          </a:p>
        </p:txBody>
      </p:sp>
      <p:sp>
        <p:nvSpPr>
          <p:cNvPr id="77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“When you need a deep-dive, unified, contextually relevant, interactive view of your resources, users and interactions between them in order to isolate the root cause of a security issue”</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Contextually relevant</a:t>
            </a:r>
            <a:r>
              <a:rPr lang="en-US" sz="2200" b="0" strike="noStrike" spc="-1">
                <a:solidFill>
                  <a:srgbClr val="000000"/>
                </a:solidFill>
                <a:latin typeface="Calibri"/>
              </a:rPr>
              <a:t>: Helps answer questions like “is it normal for this role to have so many failed API calls?” or “is this spike in traffic on this instance expected?”</a:t>
            </a:r>
          </a:p>
          <a:p>
            <a:pPr marL="343080" indent="-342720">
              <a:lnSpc>
                <a:spcPct val="100000"/>
              </a:lnSpc>
              <a:spcBef>
                <a:spcPts val="439"/>
              </a:spcBef>
              <a:buClr>
                <a:srgbClr val="000000"/>
              </a:buClr>
              <a:buFont typeface="Arial"/>
              <a:buChar char="•"/>
            </a:pPr>
            <a:r>
              <a:rPr lang="en-US" sz="2200" b="1" strike="noStrike" spc="-1">
                <a:solidFill>
                  <a:srgbClr val="000000"/>
                </a:solidFill>
                <a:latin typeface="Calibri"/>
              </a:rPr>
              <a:t>Interactive view</a:t>
            </a:r>
            <a:r>
              <a:rPr lang="en-US" sz="2200" b="0" strike="noStrike" spc="-1">
                <a:solidFill>
                  <a:srgbClr val="000000"/>
                </a:solidFill>
                <a:latin typeface="Calibri"/>
              </a:rPr>
              <a:t>: (Constantly) organizes TB of data into configurable visual graph summaries with links to logs &amp; other AWS service details for triage or threat hunting.</a:t>
            </a:r>
          </a:p>
          <a:p>
            <a:pPr>
              <a:lnSpc>
                <a:spcPct val="100000"/>
              </a:lnSpc>
              <a:spcBef>
                <a:spcPts val="439"/>
              </a:spcBef>
            </a:pP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778" name="Graphic 20"/>
          <p:cNvPicPr/>
          <p:nvPr/>
        </p:nvPicPr>
        <p:blipFill>
          <a:blip r:embed="rId2"/>
          <a:stretch/>
        </p:blipFill>
        <p:spPr>
          <a:xfrm>
            <a:off x="7592040" y="179640"/>
            <a:ext cx="761760" cy="761760"/>
          </a:xfrm>
          <a:prstGeom prst="rect">
            <a:avLst/>
          </a:prstGeom>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Detective: High Level</a:t>
            </a:r>
          </a:p>
        </p:txBody>
      </p:sp>
      <p:pic>
        <p:nvPicPr>
          <p:cNvPr id="780" name="Graphic 20"/>
          <p:cNvPicPr/>
          <p:nvPr/>
        </p:nvPicPr>
        <p:blipFill>
          <a:blip r:embed="rId2"/>
          <a:stretch/>
        </p:blipFill>
        <p:spPr>
          <a:xfrm>
            <a:off x="7592040" y="179640"/>
            <a:ext cx="761760" cy="761760"/>
          </a:xfrm>
          <a:prstGeom prst="rect">
            <a:avLst/>
          </a:prstGeom>
          <a:ln>
            <a:noFill/>
          </a:ln>
        </p:spPr>
      </p:pic>
      <p:pic>
        <p:nvPicPr>
          <p:cNvPr id="781" name="Picture 2"/>
          <p:cNvPicPr/>
          <p:nvPr/>
        </p:nvPicPr>
        <p:blipFill>
          <a:blip r:embed="rId3"/>
          <a:stretch/>
        </p:blipFill>
        <p:spPr>
          <a:xfrm>
            <a:off x="1094760" y="1220760"/>
            <a:ext cx="6954480" cy="2701800"/>
          </a:xfrm>
          <a:prstGeom prst="rect">
            <a:avLst/>
          </a:prstGeom>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Detective: Interactive visualizations</a:t>
            </a:r>
          </a:p>
        </p:txBody>
      </p:sp>
      <p:pic>
        <p:nvPicPr>
          <p:cNvPr id="783" name="Graphic 20"/>
          <p:cNvPicPr/>
          <p:nvPr/>
        </p:nvPicPr>
        <p:blipFill>
          <a:blip r:embed="rId2"/>
          <a:stretch/>
        </p:blipFill>
        <p:spPr>
          <a:xfrm>
            <a:off x="7592040" y="179640"/>
            <a:ext cx="761760" cy="761760"/>
          </a:xfrm>
          <a:prstGeom prst="rect">
            <a:avLst/>
          </a:prstGeom>
          <a:ln>
            <a:noFill/>
          </a:ln>
        </p:spPr>
      </p:pic>
      <p:pic>
        <p:nvPicPr>
          <p:cNvPr id="784" name="Picture 2"/>
          <p:cNvPicPr/>
          <p:nvPr/>
        </p:nvPicPr>
        <p:blipFill>
          <a:blip r:embed="rId3"/>
          <a:stretch/>
        </p:blipFill>
        <p:spPr>
          <a:xfrm>
            <a:off x="725040" y="1160640"/>
            <a:ext cx="5895000" cy="3033360"/>
          </a:xfrm>
          <a:prstGeom prst="rect">
            <a:avLst/>
          </a:prstGeom>
          <a:ln>
            <a:noFill/>
          </a:ln>
        </p:spPr>
      </p:pic>
      <p:pic>
        <p:nvPicPr>
          <p:cNvPr id="785" name="Picture 4"/>
          <p:cNvPicPr/>
          <p:nvPr/>
        </p:nvPicPr>
        <p:blipFill>
          <a:blip r:embed="rId4"/>
          <a:stretch/>
        </p:blipFill>
        <p:spPr>
          <a:xfrm>
            <a:off x="2896920" y="1654560"/>
            <a:ext cx="5895000" cy="32011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TextShape 1"/>
          <p:cNvSpPr txBox="1"/>
          <p:nvPr/>
        </p:nvSpPr>
        <p:spPr>
          <a:xfrm>
            <a:off x="805680" y="0"/>
            <a:ext cx="7547760" cy="560160"/>
          </a:xfrm>
          <a:prstGeom prst="rect">
            <a:avLst/>
          </a:prstGeom>
          <a:no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AWS Detective: Integration</a:t>
            </a:r>
          </a:p>
        </p:txBody>
      </p:sp>
      <p:sp>
        <p:nvSpPr>
          <p:cNvPr id="787" name="TextShape 2"/>
          <p:cNvSpPr txBox="1"/>
          <p:nvPr/>
        </p:nvSpPr>
        <p:spPr>
          <a:xfrm>
            <a:off x="814680" y="814680"/>
            <a:ext cx="7539120" cy="3546720"/>
          </a:xfrm>
          <a:prstGeom prst="rect">
            <a:avLst/>
          </a:prstGeom>
          <a:noFill/>
          <a:ln>
            <a:noFill/>
          </a:ln>
        </p:spPr>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Integrated with GuardDuty and Security Hub</a:t>
            </a: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Calibri"/>
              </a:rPr>
              <a:t>Single click (“Investigate”) from either of these services exposes Detective insights with relevant activity for the finding or suspicious activity</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Requires no software installation or configuration</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Requires no enabling, ETL, storage, or transfer of data sources</a:t>
            </a:r>
          </a:p>
          <a:p>
            <a:pPr marL="343080" indent="-342720">
              <a:lnSpc>
                <a:spcPct val="100000"/>
              </a:lnSpc>
              <a:spcBef>
                <a:spcPts val="439"/>
              </a:spcBef>
              <a:buClr>
                <a:srgbClr val="000000"/>
              </a:buClr>
              <a:buFont typeface="Arial"/>
              <a:buChar char="•"/>
            </a:pPr>
            <a:r>
              <a:rPr lang="en-US" sz="2200" b="0" strike="noStrike" spc="-1">
                <a:solidFill>
                  <a:srgbClr val="000000"/>
                </a:solidFill>
                <a:latin typeface="Calibri"/>
              </a:rPr>
              <a:t>Integrated with </a:t>
            </a:r>
            <a:r>
              <a:rPr lang="en-US" sz="2200" b="0" u="sng" strike="noStrike" spc="-1">
                <a:solidFill>
                  <a:srgbClr val="0000FF"/>
                </a:solidFill>
                <a:uFillTx/>
                <a:latin typeface="Calibri"/>
                <a:hlinkClick r:id="rId2"/>
              </a:rPr>
              <a:t>Organizations</a:t>
            </a:r>
            <a:endParaRPr lang="en-US" sz="2200" b="0" strike="noStrike" spc="-1">
              <a:solidFill>
                <a:srgbClr val="000000"/>
              </a:solidFill>
              <a:latin typeface="Calibri"/>
            </a:endParaRPr>
          </a:p>
          <a:p>
            <a:endParaRPr lang="en-US" sz="2200" b="0" strike="noStrike" spc="-1">
              <a:solidFill>
                <a:srgbClr val="000000"/>
              </a:solidFill>
              <a:latin typeface="Calibri"/>
            </a:endParaRPr>
          </a:p>
        </p:txBody>
      </p:sp>
      <p:pic>
        <p:nvPicPr>
          <p:cNvPr id="788" name="Graphic 20"/>
          <p:cNvPicPr/>
          <p:nvPr/>
        </p:nvPicPr>
        <p:blipFill>
          <a:blip r:embed="rId3"/>
          <a:stretch/>
        </p:blipFill>
        <p:spPr>
          <a:xfrm>
            <a:off x="7592040" y="179640"/>
            <a:ext cx="761760" cy="761760"/>
          </a:xfrm>
          <a:prstGeom prst="rect">
            <a:avLst/>
          </a:prstGeom>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TextShape 1"/>
          <p:cNvSpPr txBox="1"/>
          <p:nvPr/>
        </p:nvSpPr>
        <p:spPr>
          <a:xfrm>
            <a:off x="805680" y="0"/>
            <a:ext cx="7671240" cy="1213200"/>
          </a:xfrm>
          <a:prstGeom prst="rect">
            <a:avLst/>
          </a:prstGeom>
          <a:solidFill>
            <a:srgbClr val="FFC000"/>
          </a:solidFill>
          <a:ln>
            <a:noFill/>
          </a:ln>
        </p:spPr>
        <p:txBody>
          <a:bodyPr lIns="90000" tIns="45000" rIns="90000" bIns="45000">
            <a:noAutofit/>
          </a:bodyPr>
          <a:lstStyle/>
          <a:p>
            <a:pPr algn="ctr">
              <a:lnSpc>
                <a:spcPct val="100000"/>
              </a:lnSpc>
            </a:pPr>
            <a:r>
              <a:rPr lang="en-US" sz="3600" b="0" strike="noStrike" spc="-1">
                <a:solidFill>
                  <a:srgbClr val="000000"/>
                </a:solidFill>
                <a:latin typeface="Calibri"/>
              </a:rPr>
              <a:t>Activity 5: Automated WAF rule updates via GuardDuty finding notification</a:t>
            </a:r>
          </a:p>
        </p:txBody>
      </p:sp>
      <p:sp>
        <p:nvSpPr>
          <p:cNvPr id="792" name="TextShape 2"/>
          <p:cNvSpPr txBox="1"/>
          <p:nvPr/>
        </p:nvSpPr>
        <p:spPr>
          <a:xfrm>
            <a:off x="814680" y="814680"/>
            <a:ext cx="7539120" cy="3546720"/>
          </a:xfrm>
          <a:prstGeom prst="rect">
            <a:avLst/>
          </a:prstGeom>
          <a:noFill/>
          <a:ln>
            <a:noFill/>
          </a:ln>
        </p:spPr>
        <p:txBody>
          <a:bodyPr>
            <a:noAutofit/>
          </a:bodyPr>
          <a:lstStyle/>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a:lnSpc>
                <a:spcPct val="100000"/>
              </a:lnSpc>
              <a:spcBef>
                <a:spcPts val="439"/>
              </a:spcBef>
            </a:pPr>
            <a:endParaRPr lang="en-US" sz="3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Create a CloudWatch Event rule to notify of malicious GuardDuty finding</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Integrate CW Event with Lambda</a:t>
            </a:r>
            <a:endParaRPr lang="en-US" sz="2200" b="0" strike="noStrike" spc="-1">
              <a:solidFill>
                <a:srgbClr val="000000"/>
              </a:solidFill>
              <a:latin typeface="Calibri"/>
            </a:endParaRPr>
          </a:p>
          <a:p>
            <a:pPr marL="343080" indent="-342720">
              <a:lnSpc>
                <a:spcPct val="100000"/>
              </a:lnSpc>
              <a:spcBef>
                <a:spcPts val="439"/>
              </a:spcBef>
              <a:buClr>
                <a:srgbClr val="000000"/>
              </a:buClr>
              <a:buFont typeface="Arial"/>
              <a:buChar char="•"/>
            </a:pPr>
            <a:r>
              <a:rPr lang="en-US" sz="2200" b="0" strike="noStrike" spc="-1">
                <a:solidFill>
                  <a:srgbClr val="000000"/>
                </a:solidFill>
                <a:latin typeface="Guardian Sans Text"/>
              </a:rPr>
              <a:t>Automate Lambda updating of AWS WAF filter rules in CloudFront</a:t>
            </a:r>
            <a:endParaRPr lang="en-US" sz="2200" b="0" strike="noStrike" spc="-1">
              <a:solidFill>
                <a:srgbClr val="000000"/>
              </a:solidFill>
              <a:latin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7FA3"/>
      </a:dk2>
      <a:lt2>
        <a:srgbClr val="003057"/>
      </a:lt2>
      <a:accent1>
        <a:srgbClr val="D2DB0E"/>
      </a:accent1>
      <a:accent2>
        <a:srgbClr val="12B2A6"/>
      </a:accent2>
      <a:accent3>
        <a:srgbClr val="DB0020"/>
      </a:accent3>
      <a:accent4>
        <a:srgbClr val="9E007E"/>
      </a:accent4>
      <a:accent5>
        <a:srgbClr val="EA7600"/>
      </a:accent5>
      <a:accent6>
        <a:srgbClr val="005A70"/>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Standard_LiveLessons_2017.potm</Template>
  <TotalTime>6890</TotalTime>
  <Words>8193</Words>
  <Application>Microsoft Office PowerPoint</Application>
  <PresentationFormat>On-screen Show (16:9)</PresentationFormat>
  <Paragraphs>1204</Paragraphs>
  <Slides>136</Slides>
  <Notes>29</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136</vt:i4>
      </vt:variant>
    </vt:vector>
  </HeadingPairs>
  <TitlesOfParts>
    <vt:vector size="154" baseType="lpstr">
      <vt:lpstr>Amazon Ember Light</vt:lpstr>
      <vt:lpstr>AmazonEmber</vt:lpstr>
      <vt:lpstr>AmazonEmberBold</vt:lpstr>
      <vt:lpstr>Arial Unicode MS</vt:lpstr>
      <vt:lpstr>Guardian Sans Text</vt:lpstr>
      <vt:lpstr>Hack</vt:lpstr>
      <vt:lpstr>Monaco</vt:lpstr>
      <vt:lpstr>StarSymbol</vt:lpstr>
      <vt:lpstr>Arial</vt:lpstr>
      <vt:lpstr>Calibri</vt:lpstr>
      <vt:lpstr>Courier New</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Julie Phifer</dc:creator>
  <dc:description/>
  <cp:lastModifiedBy>rich morrow</cp:lastModifiedBy>
  <cp:revision>45</cp:revision>
  <dcterms:created xsi:type="dcterms:W3CDTF">2015-09-28T19:52:00Z</dcterms:created>
  <dcterms:modified xsi:type="dcterms:W3CDTF">2022-10-03T21:10:26Z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Pearson</vt:lpwstr>
  </property>
  <property fmtid="{D5CDD505-2E9C-101B-9397-08002B2CF9AE}" pid="4" name="ContentTypeId">
    <vt:lpwstr>0x0101002CAE860E73A2994380358B0ED9538053</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Notes">
    <vt:i4>15</vt:i4>
  </property>
  <property fmtid="{D5CDD505-2E9C-101B-9397-08002B2CF9AE}" pid="10" name="PresentationFormat">
    <vt:lpwstr>On-screen Show (16:9)</vt:lpwstr>
  </property>
  <property fmtid="{D5CDD505-2E9C-101B-9397-08002B2CF9AE}" pid="11" name="ScaleCrop">
    <vt:bool>false</vt:bool>
  </property>
  <property fmtid="{D5CDD505-2E9C-101B-9397-08002B2CF9AE}" pid="12" name="ShareDoc">
    <vt:bool>false</vt:bool>
  </property>
  <property fmtid="{D5CDD505-2E9C-101B-9397-08002B2CF9AE}" pid="13" name="Slides">
    <vt:i4>73</vt:i4>
  </property>
</Properties>
</file>